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Raleway"/>
      <p:regular r:id="rId17"/>
      <p:bold r:id="rId18"/>
      <p:italic r:id="rId19"/>
      <p:boldItalic r:id="rId20"/>
    </p:embeddedFont>
    <p:embeddedFont>
      <p:font typeface="La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boldItalic.fntdata"/><Relationship Id="rId11" Type="http://schemas.openxmlformats.org/officeDocument/2006/relationships/slide" Target="slides/slide6.xml"/><Relationship Id="rId22" Type="http://schemas.openxmlformats.org/officeDocument/2006/relationships/font" Target="fonts/Lato-bold.fntdata"/><Relationship Id="rId10" Type="http://schemas.openxmlformats.org/officeDocument/2006/relationships/slide" Target="slides/slide5.xml"/><Relationship Id="rId21" Type="http://schemas.openxmlformats.org/officeDocument/2006/relationships/font" Target="fonts/Lato-regular.fntdata"/><Relationship Id="rId13" Type="http://schemas.openxmlformats.org/officeDocument/2006/relationships/slide" Target="slides/slide8.xml"/><Relationship Id="rId24" Type="http://schemas.openxmlformats.org/officeDocument/2006/relationships/font" Target="fonts/Lato-boldItalic.fntdata"/><Relationship Id="rId12" Type="http://schemas.openxmlformats.org/officeDocument/2006/relationships/slide" Target="slides/slide7.xml"/><Relationship Id="rId23" Type="http://schemas.openxmlformats.org/officeDocument/2006/relationships/font" Target="fonts/La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aleway-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aleway-italic.fntdata"/><Relationship Id="rId6" Type="http://schemas.openxmlformats.org/officeDocument/2006/relationships/slide" Target="slides/slide1.xml"/><Relationship Id="rId18" Type="http://schemas.openxmlformats.org/officeDocument/2006/relationships/font" Target="fonts/Raleway-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b9a0b07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b9a0b07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73aa88c72c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273aa88c72c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73aa88c72c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73aa88c72c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73aa88c72c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73aa88c72c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d251bb473_0_6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d251bb473_0_6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73aa88c72c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73aa88c72c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d251bb473_0_6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d251bb473_0_6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d814cf7d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d814cf7d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73aa88c72c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73aa88c72c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73aa88c72c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73aa88c72c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73aa88c72c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73aa88c72c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4800"/>
              <a:buNone/>
              <a:defRPr sz="4800">
                <a:solidFill>
                  <a:schemeClr val="lt1"/>
                </a:solidFill>
              </a:defRPr>
            </a:lvl1pPr>
            <a:lvl2pPr lvl="1" rtl="0" algn="ctr">
              <a:spcBef>
                <a:spcPts val="0"/>
              </a:spcBef>
              <a:spcAft>
                <a:spcPts val="0"/>
              </a:spcAft>
              <a:buClr>
                <a:schemeClr val="lt1"/>
              </a:buClr>
              <a:buSzPts val="4800"/>
              <a:buNone/>
              <a:defRPr sz="4800">
                <a:solidFill>
                  <a:schemeClr val="lt1"/>
                </a:solidFill>
              </a:defRPr>
            </a:lvl2pPr>
            <a:lvl3pPr lvl="2" rtl="0" algn="ctr">
              <a:spcBef>
                <a:spcPts val="0"/>
              </a:spcBef>
              <a:spcAft>
                <a:spcPts val="0"/>
              </a:spcAft>
              <a:buClr>
                <a:schemeClr val="lt1"/>
              </a:buClr>
              <a:buSzPts val="4800"/>
              <a:buNone/>
              <a:defRPr sz="4800">
                <a:solidFill>
                  <a:schemeClr val="lt1"/>
                </a:solidFill>
              </a:defRPr>
            </a:lvl3pPr>
            <a:lvl4pPr lvl="3" rtl="0" algn="ctr">
              <a:spcBef>
                <a:spcPts val="0"/>
              </a:spcBef>
              <a:spcAft>
                <a:spcPts val="0"/>
              </a:spcAft>
              <a:buClr>
                <a:schemeClr val="lt1"/>
              </a:buClr>
              <a:buSzPts val="4800"/>
              <a:buNone/>
              <a:defRPr sz="4800">
                <a:solidFill>
                  <a:schemeClr val="lt1"/>
                </a:solidFill>
              </a:defRPr>
            </a:lvl4pPr>
            <a:lvl5pPr lvl="4" rtl="0" algn="ctr">
              <a:spcBef>
                <a:spcPts val="0"/>
              </a:spcBef>
              <a:spcAft>
                <a:spcPts val="0"/>
              </a:spcAft>
              <a:buClr>
                <a:schemeClr val="lt1"/>
              </a:buClr>
              <a:buSzPts val="4800"/>
              <a:buNone/>
              <a:defRPr sz="4800">
                <a:solidFill>
                  <a:schemeClr val="lt1"/>
                </a:solidFill>
              </a:defRPr>
            </a:lvl5pPr>
            <a:lvl6pPr lvl="5" rtl="0" algn="ctr">
              <a:spcBef>
                <a:spcPts val="0"/>
              </a:spcBef>
              <a:spcAft>
                <a:spcPts val="0"/>
              </a:spcAft>
              <a:buClr>
                <a:schemeClr val="lt1"/>
              </a:buClr>
              <a:buSzPts val="4800"/>
              <a:buNone/>
              <a:defRPr sz="4800">
                <a:solidFill>
                  <a:schemeClr val="lt1"/>
                </a:solidFill>
              </a:defRPr>
            </a:lvl6pPr>
            <a:lvl7pPr lvl="6" rtl="0" algn="ctr">
              <a:spcBef>
                <a:spcPts val="0"/>
              </a:spcBef>
              <a:spcAft>
                <a:spcPts val="0"/>
              </a:spcAft>
              <a:buClr>
                <a:schemeClr val="lt1"/>
              </a:buClr>
              <a:buSzPts val="4800"/>
              <a:buNone/>
              <a:defRPr sz="4800">
                <a:solidFill>
                  <a:schemeClr val="lt1"/>
                </a:solidFill>
              </a:defRPr>
            </a:lvl7pPr>
            <a:lvl8pPr lvl="7" rtl="0" algn="ctr">
              <a:spcBef>
                <a:spcPts val="0"/>
              </a:spcBef>
              <a:spcAft>
                <a:spcPts val="0"/>
              </a:spcAft>
              <a:buClr>
                <a:schemeClr val="lt1"/>
              </a:buClr>
              <a:buSzPts val="4800"/>
              <a:buNone/>
              <a:defRPr sz="4800">
                <a:solidFill>
                  <a:schemeClr val="lt1"/>
                </a:solidFill>
              </a:defRPr>
            </a:lvl8pPr>
            <a:lvl9pPr lvl="8" rtl="0"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rgbClr val="353535"/>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1"/>
              </a:buClr>
              <a:buSzPts val="3600"/>
              <a:buNone/>
              <a:defRPr sz="3600">
                <a:solidFill>
                  <a:schemeClr val="dk1"/>
                </a:solidFill>
              </a:defRPr>
            </a:lvl1pPr>
            <a:lvl2pPr lvl="1" rtl="0" algn="ctr">
              <a:spcBef>
                <a:spcPts val="0"/>
              </a:spcBef>
              <a:spcAft>
                <a:spcPts val="0"/>
              </a:spcAft>
              <a:buClr>
                <a:schemeClr val="dk1"/>
              </a:buClr>
              <a:buSzPts val="3600"/>
              <a:buNone/>
              <a:defRPr sz="3600">
                <a:solidFill>
                  <a:schemeClr val="dk1"/>
                </a:solidFill>
              </a:defRPr>
            </a:lvl2pPr>
            <a:lvl3pPr lvl="2" rtl="0" algn="ctr">
              <a:spcBef>
                <a:spcPts val="0"/>
              </a:spcBef>
              <a:spcAft>
                <a:spcPts val="0"/>
              </a:spcAft>
              <a:buClr>
                <a:schemeClr val="dk1"/>
              </a:buClr>
              <a:buSzPts val="3600"/>
              <a:buNone/>
              <a:defRPr sz="3600">
                <a:solidFill>
                  <a:schemeClr val="dk1"/>
                </a:solidFill>
              </a:defRPr>
            </a:lvl3pPr>
            <a:lvl4pPr lvl="3" rtl="0" algn="ctr">
              <a:spcBef>
                <a:spcPts val="0"/>
              </a:spcBef>
              <a:spcAft>
                <a:spcPts val="0"/>
              </a:spcAft>
              <a:buClr>
                <a:schemeClr val="dk1"/>
              </a:buClr>
              <a:buSzPts val="3600"/>
              <a:buNone/>
              <a:defRPr sz="3600">
                <a:solidFill>
                  <a:schemeClr val="dk1"/>
                </a:solidFill>
              </a:defRPr>
            </a:lvl4pPr>
            <a:lvl5pPr lvl="4" rtl="0" algn="ctr">
              <a:spcBef>
                <a:spcPts val="0"/>
              </a:spcBef>
              <a:spcAft>
                <a:spcPts val="0"/>
              </a:spcAft>
              <a:buClr>
                <a:schemeClr val="dk1"/>
              </a:buClr>
              <a:buSzPts val="3600"/>
              <a:buNone/>
              <a:defRPr sz="3600">
                <a:solidFill>
                  <a:schemeClr val="dk1"/>
                </a:solidFill>
              </a:defRPr>
            </a:lvl5pPr>
            <a:lvl6pPr lvl="5" rtl="0" algn="ctr">
              <a:spcBef>
                <a:spcPts val="0"/>
              </a:spcBef>
              <a:spcAft>
                <a:spcPts val="0"/>
              </a:spcAft>
              <a:buClr>
                <a:schemeClr val="dk1"/>
              </a:buClr>
              <a:buSzPts val="3600"/>
              <a:buNone/>
              <a:defRPr sz="3600">
                <a:solidFill>
                  <a:schemeClr val="dk1"/>
                </a:solidFill>
              </a:defRPr>
            </a:lvl6pPr>
            <a:lvl7pPr lvl="6" rtl="0" algn="ctr">
              <a:spcBef>
                <a:spcPts val="0"/>
              </a:spcBef>
              <a:spcAft>
                <a:spcPts val="0"/>
              </a:spcAft>
              <a:buClr>
                <a:schemeClr val="dk1"/>
              </a:buClr>
              <a:buSzPts val="3600"/>
              <a:buNone/>
              <a:defRPr sz="3600">
                <a:solidFill>
                  <a:schemeClr val="dk1"/>
                </a:solidFill>
              </a:defRPr>
            </a:lvl7pPr>
            <a:lvl8pPr lvl="7" rtl="0" algn="ctr">
              <a:spcBef>
                <a:spcPts val="0"/>
              </a:spcBef>
              <a:spcAft>
                <a:spcPts val="0"/>
              </a:spcAft>
              <a:buClr>
                <a:schemeClr val="dk1"/>
              </a:buClr>
              <a:buSzPts val="3600"/>
              <a:buNone/>
              <a:defRPr sz="3600">
                <a:solidFill>
                  <a:schemeClr val="dk1"/>
                </a:solidFill>
              </a:defRPr>
            </a:lvl8pPr>
            <a:lvl9pPr lvl="8" rtl="0"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rtl="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Lato"/>
                <a:ea typeface="Lato"/>
                <a:cs typeface="Lato"/>
                <a:sym typeface="Lato"/>
              </a:defRPr>
            </a:lvl1pPr>
            <a:lvl2pPr lvl="1" rtl="0" algn="r">
              <a:buNone/>
              <a:defRPr sz="1000">
                <a:solidFill>
                  <a:schemeClr val="dk2"/>
                </a:solidFill>
                <a:latin typeface="Lato"/>
                <a:ea typeface="Lato"/>
                <a:cs typeface="Lato"/>
                <a:sym typeface="Lato"/>
              </a:defRPr>
            </a:lvl2pPr>
            <a:lvl3pPr lvl="2" rtl="0" algn="r">
              <a:buNone/>
              <a:defRPr sz="1000">
                <a:solidFill>
                  <a:schemeClr val="dk2"/>
                </a:solidFill>
                <a:latin typeface="Lato"/>
                <a:ea typeface="Lato"/>
                <a:cs typeface="Lato"/>
                <a:sym typeface="Lato"/>
              </a:defRPr>
            </a:lvl3pPr>
            <a:lvl4pPr lvl="3" rtl="0" algn="r">
              <a:buNone/>
              <a:defRPr sz="1000">
                <a:solidFill>
                  <a:schemeClr val="dk2"/>
                </a:solidFill>
                <a:latin typeface="Lato"/>
                <a:ea typeface="Lato"/>
                <a:cs typeface="Lato"/>
                <a:sym typeface="Lato"/>
              </a:defRPr>
            </a:lvl4pPr>
            <a:lvl5pPr lvl="4" rtl="0" algn="r">
              <a:buNone/>
              <a:defRPr sz="1000">
                <a:solidFill>
                  <a:schemeClr val="dk2"/>
                </a:solidFill>
                <a:latin typeface="Lato"/>
                <a:ea typeface="Lato"/>
                <a:cs typeface="Lato"/>
                <a:sym typeface="Lato"/>
              </a:defRPr>
            </a:lvl5pPr>
            <a:lvl6pPr lvl="5" rtl="0" algn="r">
              <a:buNone/>
              <a:defRPr sz="1000">
                <a:solidFill>
                  <a:schemeClr val="dk2"/>
                </a:solidFill>
                <a:latin typeface="Lato"/>
                <a:ea typeface="Lato"/>
                <a:cs typeface="Lato"/>
                <a:sym typeface="Lato"/>
              </a:defRPr>
            </a:lvl6pPr>
            <a:lvl7pPr lvl="6" rtl="0" algn="r">
              <a:buNone/>
              <a:defRPr sz="1000">
                <a:solidFill>
                  <a:schemeClr val="dk2"/>
                </a:solidFill>
                <a:latin typeface="Lato"/>
                <a:ea typeface="Lato"/>
                <a:cs typeface="Lato"/>
                <a:sym typeface="Lato"/>
              </a:defRPr>
            </a:lvl7pPr>
            <a:lvl8pPr lvl="7" rtl="0" algn="r">
              <a:buNone/>
              <a:defRPr sz="1000">
                <a:solidFill>
                  <a:schemeClr val="dk2"/>
                </a:solidFill>
                <a:latin typeface="Lato"/>
                <a:ea typeface="Lato"/>
                <a:cs typeface="Lato"/>
                <a:sym typeface="Lato"/>
              </a:defRPr>
            </a:lvl8pPr>
            <a:lvl9pPr lvl="8" rtl="0"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EDEXCEL English Literature Unseen Poem:Walking Away</a:t>
            </a:r>
            <a:endParaRPr/>
          </a:p>
        </p:txBody>
      </p:sp>
      <p:sp>
        <p:nvSpPr>
          <p:cNvPr id="73" name="Google Shape;73;p13"/>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400"/>
              <a:t>Past Paper 2023</a:t>
            </a:r>
            <a:endParaRPr b="1"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2"/>
          <p:cNvSpPr txBox="1"/>
          <p:nvPr/>
        </p:nvSpPr>
        <p:spPr>
          <a:xfrm>
            <a:off x="375600" y="354725"/>
            <a:ext cx="8377800" cy="461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900">
                <a:solidFill>
                  <a:schemeClr val="lt1"/>
                </a:solidFill>
                <a:latin typeface="Lato"/>
                <a:ea typeface="Lato"/>
                <a:cs typeface="Lato"/>
                <a:sym typeface="Lato"/>
              </a:rPr>
              <a:t>Example of Body 4</a:t>
            </a:r>
            <a:endParaRPr sz="2900">
              <a:solidFill>
                <a:schemeClr val="lt1"/>
              </a:solidFill>
              <a:latin typeface="Lato"/>
              <a:ea typeface="Lato"/>
              <a:cs typeface="Lato"/>
              <a:sym typeface="Lato"/>
            </a:endParaRPr>
          </a:p>
          <a:p>
            <a:pPr indent="0" lvl="0" marL="0" rtl="0" algn="l">
              <a:spcBef>
                <a:spcPts val="0"/>
              </a:spcBef>
              <a:spcAft>
                <a:spcPts val="0"/>
              </a:spcAft>
              <a:buNone/>
            </a:pPr>
            <a:r>
              <a:t/>
            </a:r>
            <a:endParaRPr sz="2900">
              <a:solidFill>
                <a:schemeClr val="lt1"/>
              </a:solidFill>
              <a:latin typeface="Lato"/>
              <a:ea typeface="Lato"/>
              <a:cs typeface="Lato"/>
              <a:sym typeface="Lato"/>
            </a:endParaRPr>
          </a:p>
          <a:p>
            <a:pPr indent="0" lvl="0" marL="0" rtl="0" algn="l">
              <a:lnSpc>
                <a:spcPct val="115000"/>
              </a:lnSpc>
              <a:spcBef>
                <a:spcPts val="1200"/>
              </a:spcBef>
              <a:spcAft>
                <a:spcPts val="0"/>
              </a:spcAft>
              <a:buNone/>
            </a:pPr>
            <a:r>
              <a:rPr lang="en" sz="1900">
                <a:solidFill>
                  <a:schemeClr val="lt1"/>
                </a:solidFill>
              </a:rPr>
              <a:t>In the last part of the poem, Cecil Day Lewis uses the </a:t>
            </a:r>
            <a:r>
              <a:rPr lang="en" sz="1900" u="sng">
                <a:solidFill>
                  <a:schemeClr val="lt1"/>
                </a:solidFill>
              </a:rPr>
              <a:t>powerful words</a:t>
            </a:r>
            <a:r>
              <a:rPr lang="en" sz="1900">
                <a:solidFill>
                  <a:schemeClr val="lt1"/>
                </a:solidFill>
              </a:rPr>
              <a:t> </a:t>
            </a:r>
            <a:r>
              <a:rPr lang="en" sz="1900">
                <a:solidFill>
                  <a:schemeClr val="lt1"/>
                </a:solidFill>
                <a:highlight>
                  <a:schemeClr val="dk1"/>
                </a:highlight>
              </a:rPr>
              <a:t>“‘Gnaws at my mind still.” </a:t>
            </a:r>
            <a:r>
              <a:rPr lang="en" sz="1900">
                <a:solidFill>
                  <a:schemeClr val="lt1"/>
                </a:solidFill>
              </a:rPr>
              <a:t>to emphasise the pain in the parent’s heart for letting their child go. Additionally, throughout the poem, the word </a:t>
            </a:r>
            <a:r>
              <a:rPr lang="en" sz="1900">
                <a:solidFill>
                  <a:schemeClr val="lt1"/>
                </a:solidFill>
                <a:highlight>
                  <a:schemeClr val="dk1"/>
                </a:highlight>
              </a:rPr>
              <a:t>“away”</a:t>
            </a:r>
            <a:r>
              <a:rPr lang="en" sz="1900">
                <a:solidFill>
                  <a:schemeClr val="lt1"/>
                </a:solidFill>
              </a:rPr>
              <a:t> is used four times. The </a:t>
            </a:r>
            <a:r>
              <a:rPr lang="en" sz="1900" u="sng">
                <a:solidFill>
                  <a:schemeClr val="lt1"/>
                </a:solidFill>
              </a:rPr>
              <a:t>repetition</a:t>
            </a:r>
            <a:r>
              <a:rPr lang="en" sz="1900">
                <a:solidFill>
                  <a:schemeClr val="lt1"/>
                </a:solidFill>
              </a:rPr>
              <a:t> implies the anxiety of the parent when they have to accept this departure. The last phrase of the poem </a:t>
            </a:r>
            <a:r>
              <a:rPr lang="en" sz="1900">
                <a:solidFill>
                  <a:schemeClr val="lt1"/>
                </a:solidFill>
                <a:highlight>
                  <a:schemeClr val="dk1"/>
                </a:highlight>
              </a:rPr>
              <a:t>“and love is proved in the letting go.”</a:t>
            </a:r>
            <a:r>
              <a:rPr lang="en" sz="1900">
                <a:solidFill>
                  <a:schemeClr val="lt1"/>
                </a:solidFill>
              </a:rPr>
              <a:t> is a </a:t>
            </a:r>
            <a:r>
              <a:rPr lang="en" sz="1900" u="sng">
                <a:solidFill>
                  <a:schemeClr val="lt1"/>
                </a:solidFill>
              </a:rPr>
              <a:t>cliché</a:t>
            </a:r>
            <a:r>
              <a:rPr lang="en" sz="1900">
                <a:solidFill>
                  <a:schemeClr val="lt1"/>
                </a:solidFill>
              </a:rPr>
              <a:t> that reminds them to come to terms emotionally with their child's leaving. </a:t>
            </a:r>
            <a:r>
              <a:rPr lang="en" sz="1900">
                <a:solidFill>
                  <a:schemeClr val="lt1"/>
                </a:solidFill>
                <a:highlight>
                  <a:schemeClr val="accent3"/>
                </a:highlight>
              </a:rPr>
              <a:t>The effectively uses devices to convey that the parent learn to accept the reality of children growing up and leaving home, evoking the feeling of elation and acceptment</a:t>
            </a:r>
            <a:endParaRPr sz="1900">
              <a:solidFill>
                <a:schemeClr val="lt1"/>
              </a:solidFill>
              <a:highlight>
                <a:schemeClr val="accent3"/>
              </a:highlight>
            </a:endParaRPr>
          </a:p>
          <a:p>
            <a:pPr indent="0" lvl="0" marL="0" rtl="0" algn="l">
              <a:spcBef>
                <a:spcPts val="1200"/>
              </a:spcBef>
              <a:spcAft>
                <a:spcPts val="0"/>
              </a:spcAft>
              <a:buNone/>
            </a:pPr>
            <a:r>
              <a:t/>
            </a:r>
            <a:endParaRPr sz="2200">
              <a:solidFill>
                <a:schemeClr val="lt1"/>
              </a:solidFill>
            </a:endParaRPr>
          </a:p>
          <a:p>
            <a:pPr indent="0" lvl="0" marL="0" rtl="0" algn="l">
              <a:spcBef>
                <a:spcPts val="0"/>
              </a:spcBef>
              <a:spcAft>
                <a:spcPts val="0"/>
              </a:spcAft>
              <a:buNone/>
            </a:pPr>
            <a:r>
              <a:t/>
            </a:r>
            <a:endParaRPr sz="2200">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nvSpPr>
        <p:spPr>
          <a:xfrm>
            <a:off x="375600" y="354725"/>
            <a:ext cx="8377800" cy="461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900">
                <a:solidFill>
                  <a:schemeClr val="lt1"/>
                </a:solidFill>
                <a:latin typeface="Lato"/>
                <a:ea typeface="Lato"/>
                <a:cs typeface="Lato"/>
                <a:sym typeface="Lato"/>
              </a:rPr>
              <a:t>Example of Conclusion</a:t>
            </a:r>
            <a:endParaRPr sz="2900">
              <a:solidFill>
                <a:schemeClr val="lt1"/>
              </a:solidFill>
              <a:latin typeface="Lato"/>
              <a:ea typeface="Lato"/>
              <a:cs typeface="Lato"/>
              <a:sym typeface="Lato"/>
            </a:endParaRPr>
          </a:p>
          <a:p>
            <a:pPr indent="0" lvl="0" marL="0" rtl="0" algn="l">
              <a:spcBef>
                <a:spcPts val="0"/>
              </a:spcBef>
              <a:spcAft>
                <a:spcPts val="0"/>
              </a:spcAft>
              <a:buNone/>
            </a:pPr>
            <a:r>
              <a:t/>
            </a:r>
            <a:endParaRPr sz="2900">
              <a:solidFill>
                <a:schemeClr val="lt1"/>
              </a:solidFill>
              <a:latin typeface="Lato"/>
              <a:ea typeface="Lato"/>
              <a:cs typeface="Lato"/>
              <a:sym typeface="Lato"/>
            </a:endParaRPr>
          </a:p>
          <a:p>
            <a:pPr indent="0" lvl="0" marL="0" rtl="0" algn="l">
              <a:lnSpc>
                <a:spcPct val="115000"/>
              </a:lnSpc>
              <a:spcBef>
                <a:spcPts val="1200"/>
              </a:spcBef>
              <a:spcAft>
                <a:spcPts val="0"/>
              </a:spcAft>
              <a:buNone/>
            </a:pPr>
            <a:r>
              <a:rPr lang="en" sz="1900">
                <a:solidFill>
                  <a:schemeClr val="lt1"/>
                </a:solidFill>
              </a:rPr>
              <a:t>Through various literary and structural devices, the poet has successfully presented the development of the parent's thoughts from nostalgia for the good old days to apprehension as the child grows up with uncertainty, culminating in their acceptance that once the child is an adult, they need to accept their departure.</a:t>
            </a:r>
            <a:endParaRPr sz="1900">
              <a:solidFill>
                <a:schemeClr val="lt1"/>
              </a:solidFill>
            </a:endParaRPr>
          </a:p>
          <a:p>
            <a:pPr indent="0" lvl="0" marL="0" rtl="0" algn="l">
              <a:lnSpc>
                <a:spcPct val="115000"/>
              </a:lnSpc>
              <a:spcBef>
                <a:spcPts val="1200"/>
              </a:spcBef>
              <a:spcAft>
                <a:spcPts val="0"/>
              </a:spcAft>
              <a:buNone/>
            </a:pPr>
            <a:r>
              <a:t/>
            </a:r>
            <a:endParaRPr sz="1900">
              <a:solidFill>
                <a:schemeClr val="lt1"/>
              </a:solidFill>
            </a:endParaRPr>
          </a:p>
          <a:p>
            <a:pPr indent="0" lvl="0" marL="0" rtl="0" algn="l">
              <a:spcBef>
                <a:spcPts val="1200"/>
              </a:spcBef>
              <a:spcAft>
                <a:spcPts val="0"/>
              </a:spcAft>
              <a:buNone/>
            </a:pPr>
            <a:r>
              <a:t/>
            </a:r>
            <a:endParaRPr sz="2200">
              <a:solidFill>
                <a:schemeClr val="lt1"/>
              </a:solidFill>
            </a:endParaRPr>
          </a:p>
          <a:p>
            <a:pPr indent="0" lvl="0" marL="0" rtl="0" algn="l">
              <a:spcBef>
                <a:spcPts val="0"/>
              </a:spcBef>
              <a:spcAft>
                <a:spcPts val="0"/>
              </a:spcAft>
              <a:buNone/>
            </a:pPr>
            <a:r>
              <a:t/>
            </a:r>
            <a:endParaRPr sz="220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type="title"/>
          </p:nvPr>
        </p:nvSpPr>
        <p:spPr>
          <a:xfrm>
            <a:off x="332749" y="346451"/>
            <a:ext cx="8250000" cy="43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900"/>
              <a:t>Attention: Examiners comments on several occasions: </a:t>
            </a:r>
            <a:endParaRPr sz="3900"/>
          </a:p>
          <a:p>
            <a:pPr indent="-412750" lvl="0" marL="457200" rtl="0" algn="l">
              <a:spcBef>
                <a:spcPts val="0"/>
              </a:spcBef>
              <a:spcAft>
                <a:spcPts val="0"/>
              </a:spcAft>
              <a:buSzPts val="2900"/>
              <a:buChar char="●"/>
            </a:pPr>
            <a:r>
              <a:rPr lang="en" sz="2900"/>
              <a:t>please </a:t>
            </a:r>
            <a:r>
              <a:rPr lang="en" sz="2900">
                <a:solidFill>
                  <a:srgbClr val="FF0000"/>
                </a:solidFill>
              </a:rPr>
              <a:t>do not summarise or retell the story</a:t>
            </a:r>
            <a:endParaRPr sz="2900">
              <a:solidFill>
                <a:srgbClr val="FF0000"/>
              </a:solidFill>
            </a:endParaRPr>
          </a:p>
          <a:p>
            <a:pPr indent="-412750" lvl="0" marL="457200" rtl="0" algn="l">
              <a:spcBef>
                <a:spcPts val="0"/>
              </a:spcBef>
              <a:spcAft>
                <a:spcPts val="0"/>
              </a:spcAft>
              <a:buSzPts val="2900"/>
              <a:buChar char="●"/>
            </a:pPr>
            <a:r>
              <a:rPr lang="en" sz="2900">
                <a:solidFill>
                  <a:srgbClr val="FF0000"/>
                </a:solidFill>
              </a:rPr>
              <a:t>Show </a:t>
            </a:r>
            <a:r>
              <a:rPr lang="en" sz="2900"/>
              <a:t>you know </a:t>
            </a:r>
            <a:r>
              <a:rPr lang="en" sz="2900">
                <a:solidFill>
                  <a:srgbClr val="FF0000"/>
                </a:solidFill>
              </a:rPr>
              <a:t>the devices</a:t>
            </a:r>
            <a:r>
              <a:rPr lang="en" sz="2900"/>
              <a:t> that create specific feeling/context </a:t>
            </a:r>
            <a:r>
              <a:rPr lang="en" sz="2900">
                <a:solidFill>
                  <a:srgbClr val="FF0000"/>
                </a:solidFill>
              </a:rPr>
              <a:t>the exam question asks</a:t>
            </a:r>
            <a:endParaRPr sz="2900">
              <a:solidFill>
                <a:srgbClr val="FF0000"/>
              </a:solidFill>
            </a:endParaRPr>
          </a:p>
          <a:p>
            <a:pPr indent="-412750" lvl="0" marL="457200" rtl="0" algn="l">
              <a:spcBef>
                <a:spcPts val="0"/>
              </a:spcBef>
              <a:spcAft>
                <a:spcPts val="0"/>
              </a:spcAft>
              <a:buSzPts val="2900"/>
              <a:buChar char="●"/>
            </a:pPr>
            <a:r>
              <a:rPr lang="en" sz="2900"/>
              <a:t>Link your analysis together, so that it is </a:t>
            </a:r>
            <a:r>
              <a:rPr lang="en" sz="2900">
                <a:solidFill>
                  <a:schemeClr val="dk1"/>
                </a:solidFill>
              </a:rPr>
              <a:t>coherent </a:t>
            </a:r>
            <a:r>
              <a:rPr lang="en" sz="2900"/>
              <a:t>and related to the question</a:t>
            </a:r>
            <a:endParaRPr sz="29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5"/>
          <p:cNvSpPr txBox="1"/>
          <p:nvPr/>
        </p:nvSpPr>
        <p:spPr>
          <a:xfrm>
            <a:off x="344300" y="344300"/>
            <a:ext cx="6009300" cy="4617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2"/>
              </a:buClr>
              <a:buSzPts val="1100"/>
              <a:buFont typeface="Arial"/>
              <a:buNone/>
            </a:pPr>
            <a:r>
              <a:rPr lang="en" sz="1800">
                <a:solidFill>
                  <a:schemeClr val="lt1"/>
                </a:solidFill>
                <a:latin typeface="Lato"/>
                <a:ea typeface="Lato"/>
                <a:cs typeface="Lato"/>
                <a:sym typeface="Lato"/>
              </a:rPr>
              <a:t>Walking Away</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Cecil Day Lewis (published 1962) </a:t>
            </a:r>
            <a:endParaRPr sz="1800">
              <a:solidFill>
                <a:schemeClr val="lt1"/>
              </a:solidFill>
              <a:latin typeface="Lato"/>
              <a:ea typeface="Lato"/>
              <a:cs typeface="Lato"/>
              <a:sym typeface="Lato"/>
            </a:endParaRPr>
          </a:p>
          <a:p>
            <a:pPr indent="0" lvl="0" marL="0" rtl="0" algn="l">
              <a:spcBef>
                <a:spcPts val="0"/>
              </a:spcBef>
              <a:spcAft>
                <a:spcPts val="0"/>
              </a:spcAft>
              <a:buNone/>
            </a:pPr>
            <a:r>
              <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It is eighteen years ago, almost to the day —</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A sunny day with the leaves just turning,</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The touch-lines new-ruled — since I watched you play</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Your first game of football, then, like a satellite</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Wrenched from its orbit, go drifting away 5</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Behind a scatter of boys. I can see</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You walking away from me towards the school</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With the pathos* of a half-fledged thing set free</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Into a wilderness, the gait* of one</a:t>
            </a:r>
            <a:endParaRPr sz="1800">
              <a:solidFill>
                <a:schemeClr val="lt1"/>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lt1"/>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lt1"/>
              </a:solidFill>
              <a:latin typeface="Lato"/>
              <a:ea typeface="Lato"/>
              <a:cs typeface="Lato"/>
              <a:sym typeface="Lato"/>
            </a:endParaRPr>
          </a:p>
          <a:p>
            <a:pPr indent="0" lvl="0" marL="0" rtl="0" algn="l">
              <a:spcBef>
                <a:spcPts val="0"/>
              </a:spcBef>
              <a:spcAft>
                <a:spcPts val="0"/>
              </a:spcAft>
              <a:buNone/>
            </a:pPr>
            <a:r>
              <a:t/>
            </a:r>
            <a:endParaRPr sz="1800">
              <a:solidFill>
                <a:schemeClr val="lt1"/>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6"/>
          <p:cNvSpPr txBox="1"/>
          <p:nvPr/>
        </p:nvSpPr>
        <p:spPr>
          <a:xfrm>
            <a:off x="344300" y="344300"/>
            <a:ext cx="6009300" cy="5775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1"/>
                </a:solidFill>
                <a:latin typeface="Lato"/>
                <a:ea typeface="Lato"/>
                <a:cs typeface="Lato"/>
                <a:sym typeface="Lato"/>
              </a:rPr>
              <a:t>That hesitant figure, eddying* away</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Like a winged seed loosened from its parent stem,</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Has something I never quite grasp to convey</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About nature’s give-and-take — the small, the scorching Ordeals which fire one’s irresolute clay*.</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I have had worse partings, but none that so Gnaws at my mind still. Perhaps it is roughly Saying what God alone could perfectly show — How selfhood begins with a walking away,</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					</a:t>
            </a:r>
            <a:endParaRPr sz="1800">
              <a:solidFill>
                <a:schemeClr val="lt1"/>
              </a:solidFill>
              <a:latin typeface="Lato"/>
              <a:ea typeface="Lato"/>
              <a:cs typeface="Lato"/>
              <a:sym typeface="Lato"/>
            </a:endParaRPr>
          </a:p>
          <a:p>
            <a:pPr indent="0" lvl="0" marL="0" rtl="0" algn="l">
              <a:spcBef>
                <a:spcPts val="0"/>
              </a:spcBef>
              <a:spcAft>
                <a:spcPts val="0"/>
              </a:spcAft>
              <a:buNone/>
            </a:pPr>
            <a:r>
              <a:rPr lang="en" sz="1800">
                <a:solidFill>
                  <a:schemeClr val="lt1"/>
                </a:solidFill>
                <a:latin typeface="Lato"/>
                <a:ea typeface="Lato"/>
                <a:cs typeface="Lato"/>
                <a:sym typeface="Lato"/>
              </a:rPr>
              <a:t>And love is proved in the letting go. </a:t>
            </a:r>
            <a:endParaRPr sz="1800">
              <a:solidFill>
                <a:schemeClr val="lt1"/>
              </a:solidFill>
              <a:latin typeface="Lato"/>
              <a:ea typeface="Lato"/>
              <a:cs typeface="Lato"/>
              <a:sym typeface="Lato"/>
            </a:endParaRPr>
          </a:p>
          <a:p>
            <a:pPr indent="0" lvl="0" marL="0" rtl="0" algn="l">
              <a:spcBef>
                <a:spcPts val="0"/>
              </a:spcBef>
              <a:spcAft>
                <a:spcPts val="0"/>
              </a:spcAft>
              <a:buNone/>
            </a:pPr>
            <a:r>
              <a:t/>
            </a:r>
            <a:endParaRPr sz="1800">
              <a:solidFill>
                <a:schemeClr val="lt1"/>
              </a:solidFill>
              <a:latin typeface="Lato"/>
              <a:ea typeface="Lato"/>
              <a:cs typeface="Lato"/>
              <a:sym typeface="Lato"/>
            </a:endParaRPr>
          </a:p>
          <a:p>
            <a:pPr indent="0" lvl="0" marL="0" rtl="0" algn="l">
              <a:lnSpc>
                <a:spcPct val="115000"/>
              </a:lnSpc>
              <a:spcBef>
                <a:spcPts val="1200"/>
              </a:spcBef>
              <a:spcAft>
                <a:spcPts val="0"/>
              </a:spcAft>
              <a:buNone/>
            </a:pPr>
            <a:r>
              <a:rPr b="1" lang="en" sz="1200">
                <a:solidFill>
                  <a:schemeClr val="lt1"/>
                </a:solidFill>
              </a:rPr>
              <a:t>*</a:t>
            </a:r>
            <a:r>
              <a:rPr i="1" lang="en" sz="1200">
                <a:solidFill>
                  <a:schemeClr val="lt1"/>
                </a:solidFill>
              </a:rPr>
              <a:t>pathos </a:t>
            </a:r>
            <a:r>
              <a:rPr lang="en" sz="1200">
                <a:solidFill>
                  <a:schemeClr val="lt1"/>
                </a:solidFill>
              </a:rPr>
              <a:t>– sadness</a:t>
            </a:r>
            <a:br>
              <a:rPr lang="en" sz="1200">
                <a:solidFill>
                  <a:schemeClr val="lt1"/>
                </a:solidFill>
              </a:rPr>
            </a:br>
            <a:r>
              <a:rPr lang="en" sz="1200">
                <a:solidFill>
                  <a:schemeClr val="lt1"/>
                </a:solidFill>
              </a:rPr>
              <a:t> </a:t>
            </a:r>
            <a:r>
              <a:rPr b="1" lang="en" sz="1200">
                <a:solidFill>
                  <a:schemeClr val="lt1"/>
                </a:solidFill>
              </a:rPr>
              <a:t>*</a:t>
            </a:r>
            <a:r>
              <a:rPr i="1" lang="en" sz="1200">
                <a:solidFill>
                  <a:schemeClr val="lt1"/>
                </a:solidFill>
              </a:rPr>
              <a:t>gait </a:t>
            </a:r>
            <a:r>
              <a:rPr lang="en" sz="1200">
                <a:solidFill>
                  <a:schemeClr val="lt1"/>
                </a:solidFill>
              </a:rPr>
              <a:t>– way of walking</a:t>
            </a:r>
            <a:br>
              <a:rPr lang="en" sz="1200">
                <a:solidFill>
                  <a:schemeClr val="lt1"/>
                </a:solidFill>
              </a:rPr>
            </a:br>
            <a:r>
              <a:rPr lang="en" sz="1200">
                <a:solidFill>
                  <a:schemeClr val="lt1"/>
                </a:solidFill>
              </a:rPr>
              <a:t> </a:t>
            </a:r>
            <a:r>
              <a:rPr b="1" lang="en" sz="1200">
                <a:solidFill>
                  <a:schemeClr val="lt1"/>
                </a:solidFill>
              </a:rPr>
              <a:t>*</a:t>
            </a:r>
            <a:r>
              <a:rPr i="1" lang="en" sz="1200">
                <a:solidFill>
                  <a:schemeClr val="lt1"/>
                </a:solidFill>
              </a:rPr>
              <a:t>eddying </a:t>
            </a:r>
            <a:r>
              <a:rPr lang="en" sz="1200">
                <a:solidFill>
                  <a:schemeClr val="lt1"/>
                </a:solidFill>
              </a:rPr>
              <a:t>– moving in a circle</a:t>
            </a:r>
            <a:br>
              <a:rPr lang="en" sz="1200">
                <a:solidFill>
                  <a:schemeClr val="lt1"/>
                </a:solidFill>
              </a:rPr>
            </a:br>
            <a:r>
              <a:rPr lang="en" sz="1200">
                <a:solidFill>
                  <a:schemeClr val="lt1"/>
                </a:solidFill>
              </a:rPr>
              <a:t> </a:t>
            </a:r>
            <a:r>
              <a:rPr b="1" lang="en" sz="1200">
                <a:solidFill>
                  <a:schemeClr val="lt1"/>
                </a:solidFill>
              </a:rPr>
              <a:t>*</a:t>
            </a:r>
            <a:r>
              <a:rPr i="1" lang="en" sz="1200">
                <a:solidFill>
                  <a:schemeClr val="lt1"/>
                </a:solidFill>
              </a:rPr>
              <a:t>fire one’s irresolute clay </a:t>
            </a:r>
            <a:r>
              <a:rPr lang="en" sz="1200">
                <a:solidFill>
                  <a:schemeClr val="lt1"/>
                </a:solidFill>
              </a:rPr>
              <a:t>– form a per</a:t>
            </a:r>
            <a:r>
              <a:rPr lang="en" sz="1200">
                <a:solidFill>
                  <a:schemeClr val="dk2"/>
                </a:solidFill>
              </a:rPr>
              <a:t>sonality </a:t>
            </a:r>
            <a:endParaRPr sz="1800">
              <a:solidFill>
                <a:schemeClr val="lt1"/>
              </a:solidFill>
              <a:latin typeface="Lato"/>
              <a:ea typeface="Lato"/>
              <a:cs typeface="Lato"/>
              <a:sym typeface="Lato"/>
            </a:endParaRPr>
          </a:p>
          <a:p>
            <a:pPr indent="0" lvl="0" marL="0" rtl="0" algn="l">
              <a:spcBef>
                <a:spcPts val="1200"/>
              </a:spcBef>
              <a:spcAft>
                <a:spcPts val="0"/>
              </a:spcAft>
              <a:buNone/>
            </a:pPr>
            <a:r>
              <a:t/>
            </a:r>
            <a:endParaRPr sz="1800">
              <a:solidFill>
                <a:schemeClr val="lt1"/>
              </a:solidFill>
              <a:latin typeface="Lato"/>
              <a:ea typeface="Lato"/>
              <a:cs typeface="Lato"/>
              <a:sym typeface="Lato"/>
            </a:endParaRPr>
          </a:p>
          <a:p>
            <a:pPr indent="0" lvl="0" marL="0" rtl="0" algn="l">
              <a:spcBef>
                <a:spcPts val="0"/>
              </a:spcBef>
              <a:spcAft>
                <a:spcPts val="0"/>
              </a:spcAft>
              <a:buNone/>
            </a:pPr>
            <a:r>
              <a:t/>
            </a:r>
            <a:endParaRPr sz="1800">
              <a:solidFill>
                <a:schemeClr val="lt1"/>
              </a:solidFill>
              <a:latin typeface="Lato"/>
              <a:ea typeface="Lato"/>
              <a:cs typeface="Lato"/>
              <a:sym typeface="Lato"/>
            </a:endParaRPr>
          </a:p>
          <a:p>
            <a:pPr indent="0" lvl="0" marL="0" rtl="0" algn="l">
              <a:spcBef>
                <a:spcPts val="0"/>
              </a:spcBef>
              <a:spcAft>
                <a:spcPts val="0"/>
              </a:spcAft>
              <a:buNone/>
            </a:pPr>
            <a:r>
              <a:t/>
            </a:r>
            <a:endParaRPr sz="1800">
              <a:solidFill>
                <a:schemeClr val="lt1"/>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7"/>
          <p:cNvSpPr txBox="1"/>
          <p:nvPr>
            <p:ph type="title"/>
          </p:nvPr>
        </p:nvSpPr>
        <p:spPr>
          <a:xfrm>
            <a:off x="283099" y="712150"/>
            <a:ext cx="8622300" cy="38355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2"/>
              </a:buClr>
              <a:buSzPts val="1100"/>
              <a:buFont typeface="Arial"/>
              <a:buNone/>
            </a:pPr>
            <a:r>
              <a:rPr b="0" lang="en" sz="2500">
                <a:latin typeface="Arial"/>
                <a:ea typeface="Arial"/>
                <a:cs typeface="Arial"/>
                <a:sym typeface="Arial"/>
              </a:rPr>
              <a:t>Explore how the writer presents the parent’s thoughts about the child in this poem. In your answer, you should consider the writer’s:</a:t>
            </a:r>
            <a:r>
              <a:rPr b="0" lang="en" sz="2400">
                <a:latin typeface="Arial"/>
                <a:ea typeface="Arial"/>
                <a:cs typeface="Arial"/>
                <a:sym typeface="Arial"/>
              </a:rPr>
              <a:t>					</a:t>
            </a:r>
            <a:endParaRPr b="0" sz="2400">
              <a:latin typeface="Arial"/>
              <a:ea typeface="Arial"/>
              <a:cs typeface="Arial"/>
              <a:sym typeface="Arial"/>
            </a:endParaRPr>
          </a:p>
          <a:p>
            <a:pPr indent="-387350" lvl="0" marL="457200" rtl="0" algn="l">
              <a:lnSpc>
                <a:spcPct val="115000"/>
              </a:lnSpc>
              <a:spcBef>
                <a:spcPts val="1200"/>
              </a:spcBef>
              <a:spcAft>
                <a:spcPts val="0"/>
              </a:spcAft>
              <a:buSzPts val="2500"/>
              <a:buFont typeface="Arial"/>
              <a:buChar char="●"/>
            </a:pPr>
            <a:r>
              <a:rPr b="0" lang="en" sz="2500">
                <a:latin typeface="Arial"/>
                <a:ea typeface="Arial"/>
                <a:cs typeface="Arial"/>
                <a:sym typeface="Arial"/>
              </a:rPr>
              <a:t>descriptive skills 						</a:t>
            </a:r>
            <a:endParaRPr b="0" sz="2500">
              <a:latin typeface="Arial"/>
              <a:ea typeface="Arial"/>
              <a:cs typeface="Arial"/>
              <a:sym typeface="Arial"/>
            </a:endParaRPr>
          </a:p>
          <a:p>
            <a:pPr indent="-387350" lvl="0" marL="457200" rtl="0" algn="l">
              <a:lnSpc>
                <a:spcPct val="115000"/>
              </a:lnSpc>
              <a:spcBef>
                <a:spcPts val="0"/>
              </a:spcBef>
              <a:spcAft>
                <a:spcPts val="0"/>
              </a:spcAft>
              <a:buSzPts val="2500"/>
              <a:buFont typeface="Arial"/>
              <a:buChar char="●"/>
            </a:pPr>
            <a:r>
              <a:rPr b="0" lang="en" sz="2500">
                <a:latin typeface="Arial"/>
                <a:ea typeface="Arial"/>
                <a:cs typeface="Arial"/>
                <a:sym typeface="Arial"/>
              </a:rPr>
              <a:t>choice of language</a:t>
            </a:r>
            <a:endParaRPr b="0" sz="2500">
              <a:latin typeface="Arial"/>
              <a:ea typeface="Arial"/>
              <a:cs typeface="Arial"/>
              <a:sym typeface="Arial"/>
            </a:endParaRPr>
          </a:p>
          <a:p>
            <a:pPr indent="-387350" lvl="0" marL="457200" rtl="0" algn="l">
              <a:lnSpc>
                <a:spcPct val="115000"/>
              </a:lnSpc>
              <a:spcBef>
                <a:spcPts val="0"/>
              </a:spcBef>
              <a:spcAft>
                <a:spcPts val="0"/>
              </a:spcAft>
              <a:buSzPts val="2500"/>
              <a:buFont typeface="Arial"/>
              <a:buChar char="●"/>
            </a:pPr>
            <a:r>
              <a:rPr b="0" lang="en" sz="2500">
                <a:latin typeface="Arial"/>
                <a:ea typeface="Arial"/>
                <a:cs typeface="Arial"/>
                <a:sym typeface="Arial"/>
              </a:rPr>
              <a:t>Support your answer with examples from the poem. </a:t>
            </a:r>
            <a:endParaRPr sz="6100"/>
          </a:p>
          <a:p>
            <a:pPr indent="0" lvl="0" marL="0" rtl="0" algn="l">
              <a:spcBef>
                <a:spcPts val="1200"/>
              </a:spcBef>
              <a:spcAft>
                <a:spcPts val="1000"/>
              </a:spcAft>
              <a:buNone/>
            </a:pPr>
            <a:r>
              <a:t/>
            </a:r>
            <a:endParaRPr>
              <a:solidFill>
                <a:schemeClr val="accent5"/>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8"/>
          <p:cNvSpPr txBox="1"/>
          <p:nvPr/>
        </p:nvSpPr>
        <p:spPr>
          <a:xfrm>
            <a:off x="375600" y="354725"/>
            <a:ext cx="8377800" cy="461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900">
                <a:solidFill>
                  <a:schemeClr val="lt1"/>
                </a:solidFill>
                <a:latin typeface="Lato"/>
                <a:ea typeface="Lato"/>
                <a:cs typeface="Lato"/>
                <a:sym typeface="Lato"/>
              </a:rPr>
              <a:t>Example of Introduction</a:t>
            </a:r>
            <a:endParaRPr sz="2900">
              <a:solidFill>
                <a:schemeClr val="lt1"/>
              </a:solidFill>
              <a:latin typeface="Lato"/>
              <a:ea typeface="Lato"/>
              <a:cs typeface="Lato"/>
              <a:sym typeface="Lato"/>
            </a:endParaRPr>
          </a:p>
          <a:p>
            <a:pPr indent="0" lvl="0" marL="0" rtl="0" algn="l">
              <a:spcBef>
                <a:spcPts val="0"/>
              </a:spcBef>
              <a:spcAft>
                <a:spcPts val="0"/>
              </a:spcAft>
              <a:buNone/>
            </a:pPr>
            <a:r>
              <a:t/>
            </a:r>
            <a:endParaRPr sz="2900">
              <a:solidFill>
                <a:schemeClr val="lt1"/>
              </a:solidFill>
              <a:latin typeface="Lato"/>
              <a:ea typeface="Lato"/>
              <a:cs typeface="Lato"/>
              <a:sym typeface="Lato"/>
            </a:endParaRPr>
          </a:p>
          <a:p>
            <a:pPr indent="0" lvl="0" marL="0" rtl="0" algn="l">
              <a:spcBef>
                <a:spcPts val="0"/>
              </a:spcBef>
              <a:spcAft>
                <a:spcPts val="0"/>
              </a:spcAft>
              <a:buNone/>
            </a:pPr>
            <a:r>
              <a:rPr b="1" lang="en" sz="2200">
                <a:solidFill>
                  <a:schemeClr val="lt1"/>
                </a:solidFill>
              </a:rPr>
              <a:t>Intro:</a:t>
            </a:r>
            <a:r>
              <a:rPr lang="en" sz="2200">
                <a:solidFill>
                  <a:schemeClr val="lt1"/>
                </a:solidFill>
              </a:rPr>
              <a:t> Cecil Day Lewis wrote "Walking Away" to convey a parent's memory of their child's childhood and the nostalgic and reluctant feelings, tinged with sadness, knowing their child is about to ‘leave’ them as they grow up. This poem has</a:t>
            </a:r>
            <a:r>
              <a:rPr lang="en" sz="2200" u="sng">
                <a:solidFill>
                  <a:schemeClr val="lt1"/>
                </a:solidFill>
              </a:rPr>
              <a:t> four stanzas</a:t>
            </a:r>
            <a:r>
              <a:rPr lang="en" sz="2200">
                <a:solidFill>
                  <a:schemeClr val="lt1"/>
                </a:solidFill>
              </a:rPr>
              <a:t>, each consisting of four lines. The stanzas </a:t>
            </a:r>
            <a:r>
              <a:rPr lang="en" sz="2200" u="sng">
                <a:solidFill>
                  <a:schemeClr val="lt1"/>
                </a:solidFill>
              </a:rPr>
              <a:t>reflect the stages of the parent's emotions:</a:t>
            </a:r>
            <a:r>
              <a:rPr lang="en" sz="2200">
                <a:solidFill>
                  <a:schemeClr val="lt1"/>
                </a:solidFill>
              </a:rPr>
              <a:t> cheerful in the first stanza, worried in the second stanza, melancholy in the third stanza, and coming to terms with their child's departure due to adulthood in the fourth stanza.</a:t>
            </a:r>
            <a:endParaRPr sz="2900">
              <a:solidFill>
                <a:schemeClr val="lt1"/>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nvSpPr>
        <p:spPr>
          <a:xfrm>
            <a:off x="375600" y="354725"/>
            <a:ext cx="8377800" cy="461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900">
                <a:solidFill>
                  <a:schemeClr val="lt1"/>
                </a:solidFill>
                <a:latin typeface="Lato"/>
                <a:ea typeface="Lato"/>
                <a:cs typeface="Lato"/>
                <a:sym typeface="Lato"/>
              </a:rPr>
              <a:t>Example of Body 1</a:t>
            </a:r>
            <a:endParaRPr sz="2900">
              <a:solidFill>
                <a:schemeClr val="lt1"/>
              </a:solidFill>
              <a:latin typeface="Lato"/>
              <a:ea typeface="Lato"/>
              <a:cs typeface="Lato"/>
              <a:sym typeface="Lato"/>
            </a:endParaRPr>
          </a:p>
          <a:p>
            <a:pPr indent="0" lvl="0" marL="0" rtl="0" algn="l">
              <a:spcBef>
                <a:spcPts val="0"/>
              </a:spcBef>
              <a:spcAft>
                <a:spcPts val="0"/>
              </a:spcAft>
              <a:buNone/>
            </a:pPr>
            <a:r>
              <a:t/>
            </a:r>
            <a:endParaRPr sz="2900">
              <a:solidFill>
                <a:schemeClr val="lt1"/>
              </a:solidFill>
              <a:latin typeface="Lato"/>
              <a:ea typeface="Lato"/>
              <a:cs typeface="Lato"/>
              <a:sym typeface="Lato"/>
            </a:endParaRPr>
          </a:p>
          <a:p>
            <a:pPr indent="0" lvl="0" marL="0" rtl="0" algn="l">
              <a:spcBef>
                <a:spcPts val="0"/>
              </a:spcBef>
              <a:spcAft>
                <a:spcPts val="0"/>
              </a:spcAft>
              <a:buNone/>
            </a:pPr>
            <a:r>
              <a:rPr lang="en" sz="2200">
                <a:solidFill>
                  <a:schemeClr val="lt1"/>
                </a:solidFill>
              </a:rPr>
              <a:t>The poem describes the parent’s nostalgic feelings. It is written in a simple rhyming pattern: </a:t>
            </a:r>
            <a:r>
              <a:rPr lang="en" sz="2200">
                <a:solidFill>
                  <a:schemeClr val="lt1"/>
                </a:solidFill>
                <a:highlight>
                  <a:schemeClr val="dk1"/>
                </a:highlight>
              </a:rPr>
              <a:t>“day, play, way.”</a:t>
            </a:r>
            <a:r>
              <a:rPr lang="en" sz="2200">
                <a:solidFill>
                  <a:schemeClr val="lt1"/>
                </a:solidFill>
              </a:rPr>
              <a:t>.It recalls their child’s first football game in </a:t>
            </a:r>
            <a:r>
              <a:rPr lang="en" sz="2200">
                <a:solidFill>
                  <a:schemeClr val="lt1"/>
                </a:solidFill>
                <a:highlight>
                  <a:schemeClr val="dk1"/>
                </a:highlight>
              </a:rPr>
              <a:t>“with the leaves just turning,”</a:t>
            </a:r>
            <a:r>
              <a:rPr lang="en" sz="2200">
                <a:solidFill>
                  <a:schemeClr val="lt1"/>
                </a:solidFill>
              </a:rPr>
              <a:t> which is autumn. The </a:t>
            </a:r>
            <a:r>
              <a:rPr lang="en" sz="2200" u="sng">
                <a:solidFill>
                  <a:schemeClr val="lt1"/>
                </a:solidFill>
              </a:rPr>
              <a:t>vivid imagery</a:t>
            </a:r>
            <a:r>
              <a:rPr lang="en" sz="2200">
                <a:solidFill>
                  <a:schemeClr val="lt1"/>
                </a:solidFill>
              </a:rPr>
              <a:t> helps us understand how small the child was and how he was still a new football player. There is also an </a:t>
            </a:r>
            <a:r>
              <a:rPr lang="en" sz="2200" u="sng">
                <a:solidFill>
                  <a:schemeClr val="lt1"/>
                </a:solidFill>
              </a:rPr>
              <a:t>enjambment:</a:t>
            </a:r>
            <a:r>
              <a:rPr lang="en" sz="2200">
                <a:solidFill>
                  <a:schemeClr val="lt1"/>
                </a:solidFill>
              </a:rPr>
              <a:t> </a:t>
            </a:r>
            <a:r>
              <a:rPr lang="en" sz="2200">
                <a:solidFill>
                  <a:schemeClr val="lt1"/>
                </a:solidFill>
                <a:highlight>
                  <a:schemeClr val="dk1"/>
                </a:highlight>
              </a:rPr>
              <a:t>“/Since I watched you play/ Your first game of football.” </a:t>
            </a:r>
            <a:r>
              <a:rPr lang="en" sz="2200">
                <a:solidFill>
                  <a:schemeClr val="lt1"/>
                </a:solidFill>
              </a:rPr>
              <a:t>This emphasises the rising of the parent’s emotions. Overall, this </a:t>
            </a:r>
            <a:r>
              <a:rPr lang="en" sz="2200">
                <a:solidFill>
                  <a:schemeClr val="lt1"/>
                </a:solidFill>
                <a:highlight>
                  <a:schemeClr val="accent3"/>
                </a:highlight>
              </a:rPr>
              <a:t>evokes a joyful mood when they are thinking of the old days</a:t>
            </a:r>
            <a:r>
              <a:rPr lang="en" sz="2200">
                <a:solidFill>
                  <a:schemeClr val="lt1"/>
                </a:solidFill>
              </a:rPr>
              <a:t>.</a:t>
            </a:r>
            <a:endParaRPr sz="2200">
              <a:solidFill>
                <a:schemeClr val="lt1"/>
              </a:solidFill>
            </a:endParaRPr>
          </a:p>
          <a:p>
            <a:pPr indent="0" lvl="0" marL="0" rtl="0" algn="l">
              <a:spcBef>
                <a:spcPts val="0"/>
              </a:spcBef>
              <a:spcAft>
                <a:spcPts val="0"/>
              </a:spcAft>
              <a:buNone/>
            </a:pPr>
            <a:r>
              <a:t/>
            </a:r>
            <a:endParaRPr sz="2200">
              <a:solidFill>
                <a:schemeClr val="l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0"/>
          <p:cNvSpPr txBox="1"/>
          <p:nvPr/>
        </p:nvSpPr>
        <p:spPr>
          <a:xfrm>
            <a:off x="375600" y="354725"/>
            <a:ext cx="8377800" cy="461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900">
                <a:solidFill>
                  <a:schemeClr val="lt1"/>
                </a:solidFill>
                <a:latin typeface="Lato"/>
                <a:ea typeface="Lato"/>
                <a:cs typeface="Lato"/>
                <a:sym typeface="Lato"/>
              </a:rPr>
              <a:t>Example of Body 2 </a:t>
            </a:r>
            <a:endParaRPr sz="2900">
              <a:solidFill>
                <a:schemeClr val="lt1"/>
              </a:solidFill>
              <a:latin typeface="Lato"/>
              <a:ea typeface="Lato"/>
              <a:cs typeface="Lato"/>
              <a:sym typeface="Lato"/>
            </a:endParaRPr>
          </a:p>
          <a:p>
            <a:pPr indent="0" lvl="0" marL="0" rtl="0" algn="l">
              <a:spcBef>
                <a:spcPts val="0"/>
              </a:spcBef>
              <a:spcAft>
                <a:spcPts val="0"/>
              </a:spcAft>
              <a:buNone/>
            </a:pPr>
            <a:r>
              <a:t/>
            </a:r>
            <a:endParaRPr sz="2900">
              <a:solidFill>
                <a:schemeClr val="lt1"/>
              </a:solidFill>
              <a:latin typeface="Lato"/>
              <a:ea typeface="Lato"/>
              <a:cs typeface="Lato"/>
              <a:sym typeface="Lato"/>
            </a:endParaRPr>
          </a:p>
          <a:p>
            <a:pPr indent="0" lvl="0" marL="0" rtl="0" algn="l">
              <a:lnSpc>
                <a:spcPct val="115000"/>
              </a:lnSpc>
              <a:spcBef>
                <a:spcPts val="1200"/>
              </a:spcBef>
              <a:spcAft>
                <a:spcPts val="0"/>
              </a:spcAft>
              <a:buClr>
                <a:schemeClr val="dk2"/>
              </a:buClr>
              <a:buSzPts val="1100"/>
              <a:buFont typeface="Arial"/>
              <a:buNone/>
            </a:pPr>
            <a:r>
              <a:rPr lang="en" sz="1900">
                <a:solidFill>
                  <a:schemeClr val="lt1"/>
                </a:solidFill>
              </a:rPr>
              <a:t>Moreover, the poet describe the child moving around unorderly, just like a </a:t>
            </a:r>
            <a:r>
              <a:rPr lang="en" sz="1900">
                <a:solidFill>
                  <a:schemeClr val="lt1"/>
                </a:solidFill>
                <a:highlight>
                  <a:schemeClr val="dk1"/>
                </a:highlight>
              </a:rPr>
              <a:t>‘satellite’.</a:t>
            </a:r>
            <a:r>
              <a:rPr lang="en" sz="1900">
                <a:solidFill>
                  <a:schemeClr val="lt1"/>
                </a:solidFill>
              </a:rPr>
              <a:t> This </a:t>
            </a:r>
            <a:r>
              <a:rPr lang="en" sz="1900" u="sng">
                <a:solidFill>
                  <a:schemeClr val="lt1"/>
                </a:solidFill>
              </a:rPr>
              <a:t>simile </a:t>
            </a:r>
            <a:r>
              <a:rPr lang="en" sz="1900">
                <a:solidFill>
                  <a:schemeClr val="lt1"/>
                </a:solidFill>
              </a:rPr>
              <a:t>shows us the movement of boys dispersing across the field. They did not have a strategy for playing football yet. The </a:t>
            </a:r>
            <a:r>
              <a:rPr lang="en" sz="1900" u="sng">
                <a:solidFill>
                  <a:schemeClr val="lt1"/>
                </a:solidFill>
              </a:rPr>
              <a:t>first stanza </a:t>
            </a:r>
            <a:r>
              <a:rPr lang="en" sz="1900">
                <a:solidFill>
                  <a:schemeClr val="lt1"/>
                </a:solidFill>
              </a:rPr>
              <a:t>shows us that the child is small and inexperienced, yet the parent was there to watch him closely and could remember the scene clearly. This </a:t>
            </a:r>
            <a:r>
              <a:rPr lang="en" sz="1900">
                <a:solidFill>
                  <a:schemeClr val="lt1"/>
                </a:solidFill>
                <a:highlight>
                  <a:schemeClr val="accent3"/>
                </a:highlight>
              </a:rPr>
              <a:t>evokes a strong emotion of attachment.</a:t>
            </a:r>
            <a:r>
              <a:rPr lang="en" sz="1900">
                <a:solidFill>
                  <a:schemeClr val="lt1"/>
                </a:solidFill>
              </a:rPr>
              <a:t> Therefore, the poet has effectively used structural and language devices to illustrate t</a:t>
            </a:r>
            <a:r>
              <a:rPr lang="en" sz="1900">
                <a:solidFill>
                  <a:schemeClr val="lt1"/>
                </a:solidFill>
                <a:highlight>
                  <a:schemeClr val="accent3"/>
                </a:highlight>
              </a:rPr>
              <a:t>he attachment and each phase of the parent’s developing feelings towards their child’s parting.</a:t>
            </a:r>
            <a:endParaRPr sz="1900">
              <a:solidFill>
                <a:schemeClr val="lt1"/>
              </a:solidFill>
              <a:highlight>
                <a:schemeClr val="accent3"/>
              </a:highlight>
            </a:endParaRPr>
          </a:p>
          <a:p>
            <a:pPr indent="0" lvl="0" marL="0" rtl="0" algn="l">
              <a:spcBef>
                <a:spcPts val="1200"/>
              </a:spcBef>
              <a:spcAft>
                <a:spcPts val="0"/>
              </a:spcAft>
              <a:buNone/>
            </a:pPr>
            <a:r>
              <a:t/>
            </a:r>
            <a:endParaRPr sz="2200">
              <a:solidFill>
                <a:schemeClr val="lt1"/>
              </a:solidFill>
            </a:endParaRPr>
          </a:p>
          <a:p>
            <a:pPr indent="0" lvl="0" marL="0" rtl="0" algn="l">
              <a:spcBef>
                <a:spcPts val="0"/>
              </a:spcBef>
              <a:spcAft>
                <a:spcPts val="0"/>
              </a:spcAft>
              <a:buNone/>
            </a:pPr>
            <a:r>
              <a:t/>
            </a:r>
            <a:endParaRPr sz="2200">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1"/>
          <p:cNvSpPr txBox="1"/>
          <p:nvPr/>
        </p:nvSpPr>
        <p:spPr>
          <a:xfrm>
            <a:off x="375600" y="354725"/>
            <a:ext cx="8377800" cy="461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900">
                <a:solidFill>
                  <a:schemeClr val="lt1"/>
                </a:solidFill>
                <a:latin typeface="Lato"/>
                <a:ea typeface="Lato"/>
                <a:cs typeface="Lato"/>
                <a:sym typeface="Lato"/>
              </a:rPr>
              <a:t>Example of Body 3</a:t>
            </a:r>
            <a:endParaRPr sz="2900">
              <a:solidFill>
                <a:schemeClr val="lt1"/>
              </a:solidFill>
              <a:latin typeface="Lato"/>
              <a:ea typeface="Lato"/>
              <a:cs typeface="Lato"/>
              <a:sym typeface="Lato"/>
            </a:endParaRPr>
          </a:p>
          <a:p>
            <a:pPr indent="0" lvl="0" marL="0" rtl="0" algn="l">
              <a:spcBef>
                <a:spcPts val="0"/>
              </a:spcBef>
              <a:spcAft>
                <a:spcPts val="0"/>
              </a:spcAft>
              <a:buNone/>
            </a:pPr>
            <a:r>
              <a:t/>
            </a:r>
            <a:endParaRPr sz="2900">
              <a:solidFill>
                <a:schemeClr val="lt1"/>
              </a:solidFill>
              <a:latin typeface="Lato"/>
              <a:ea typeface="Lato"/>
              <a:cs typeface="Lato"/>
              <a:sym typeface="Lato"/>
            </a:endParaRPr>
          </a:p>
          <a:p>
            <a:pPr indent="0" lvl="0" marL="0" rtl="0" algn="l">
              <a:lnSpc>
                <a:spcPct val="115000"/>
              </a:lnSpc>
              <a:spcBef>
                <a:spcPts val="1200"/>
              </a:spcBef>
              <a:spcAft>
                <a:spcPts val="0"/>
              </a:spcAft>
              <a:buNone/>
            </a:pPr>
            <a:r>
              <a:rPr lang="en" sz="1900">
                <a:solidFill>
                  <a:schemeClr val="lt1"/>
                </a:solidFill>
              </a:rPr>
              <a:t>The poem also expresses the parent’s concern for their child. They describe their child as </a:t>
            </a:r>
            <a:r>
              <a:rPr lang="en" sz="1900">
                <a:solidFill>
                  <a:schemeClr val="lt1"/>
                </a:solidFill>
                <a:highlight>
                  <a:schemeClr val="dk1"/>
                </a:highlight>
              </a:rPr>
              <a:t>“half-fledged.”</a:t>
            </a:r>
            <a:r>
              <a:rPr lang="en" sz="1900">
                <a:solidFill>
                  <a:schemeClr val="lt1"/>
                </a:solidFill>
              </a:rPr>
              <a:t> This </a:t>
            </a:r>
            <a:r>
              <a:rPr lang="en" sz="1900" u="sng">
                <a:solidFill>
                  <a:schemeClr val="lt1"/>
                </a:solidFill>
              </a:rPr>
              <a:t>metaphor</a:t>
            </a:r>
            <a:r>
              <a:rPr lang="en" sz="1900">
                <a:solidFill>
                  <a:schemeClr val="lt1"/>
                </a:solidFill>
              </a:rPr>
              <a:t> likens the child to a young bird that is not fully grown, with the phrase </a:t>
            </a:r>
            <a:r>
              <a:rPr lang="en" sz="1900">
                <a:solidFill>
                  <a:schemeClr val="lt1"/>
                </a:solidFill>
                <a:highlight>
                  <a:schemeClr val="dk1"/>
                </a:highlight>
              </a:rPr>
              <a:t>‘set free’</a:t>
            </a:r>
            <a:r>
              <a:rPr lang="en" sz="1900">
                <a:solidFill>
                  <a:schemeClr val="lt1"/>
                </a:solidFill>
              </a:rPr>
              <a:t> implying the freedom of this young bird (the child) to roam around, which is not properly realised, reflected by the </a:t>
            </a:r>
            <a:r>
              <a:rPr lang="en" sz="1900" u="sng">
                <a:solidFill>
                  <a:schemeClr val="lt1"/>
                </a:solidFill>
              </a:rPr>
              <a:t>irony </a:t>
            </a:r>
            <a:r>
              <a:rPr lang="en" sz="1900">
                <a:solidFill>
                  <a:schemeClr val="lt1"/>
                </a:solidFill>
              </a:rPr>
              <a:t>in </a:t>
            </a:r>
            <a:r>
              <a:rPr lang="en" sz="1900">
                <a:solidFill>
                  <a:schemeClr val="lt1"/>
                </a:solidFill>
                <a:highlight>
                  <a:schemeClr val="dk1"/>
                </a:highlight>
              </a:rPr>
              <a:t>“find no path where the path should be.”</a:t>
            </a:r>
            <a:r>
              <a:rPr lang="en" sz="1900">
                <a:solidFill>
                  <a:schemeClr val="lt1"/>
                </a:solidFill>
              </a:rPr>
              <a:t> This implies the parent’s worried feeling that the child could be lost and cannot find a way out. Moreover, the use of </a:t>
            </a:r>
            <a:r>
              <a:rPr lang="en" sz="1900" u="sng">
                <a:solidFill>
                  <a:schemeClr val="lt1"/>
                </a:solidFill>
              </a:rPr>
              <a:t>plosive/repetition</a:t>
            </a:r>
            <a:r>
              <a:rPr lang="en" sz="1900">
                <a:solidFill>
                  <a:schemeClr val="lt1"/>
                </a:solidFill>
              </a:rPr>
              <a:t> ‘</a:t>
            </a:r>
            <a:r>
              <a:rPr lang="en" sz="1900">
                <a:solidFill>
                  <a:schemeClr val="lt1"/>
                </a:solidFill>
                <a:highlight>
                  <a:schemeClr val="dk1"/>
                </a:highlight>
              </a:rPr>
              <a:t>path…path’</a:t>
            </a:r>
            <a:r>
              <a:rPr lang="en" sz="1900">
                <a:solidFill>
                  <a:schemeClr val="lt1"/>
                </a:solidFill>
              </a:rPr>
              <a:t> highlights the strong emotion of apprehension.</a:t>
            </a:r>
            <a:r>
              <a:rPr lang="en" sz="1900">
                <a:solidFill>
                  <a:schemeClr val="lt1"/>
                </a:solidFill>
                <a:highlight>
                  <a:schemeClr val="accent3"/>
                </a:highlight>
              </a:rPr>
              <a:t> Again, Cecil Day Lewis creates an intense feeling of bond and closeness as well as apprehension of the parent for their young child</a:t>
            </a:r>
            <a:endParaRPr sz="1900">
              <a:solidFill>
                <a:schemeClr val="lt1"/>
              </a:solidFill>
              <a:highlight>
                <a:schemeClr val="accent3"/>
              </a:highlight>
            </a:endParaRPr>
          </a:p>
          <a:p>
            <a:pPr indent="0" lvl="0" marL="0" rtl="0" algn="l">
              <a:spcBef>
                <a:spcPts val="1200"/>
              </a:spcBef>
              <a:spcAft>
                <a:spcPts val="0"/>
              </a:spcAft>
              <a:buNone/>
            </a:pPr>
            <a:r>
              <a:t/>
            </a:r>
            <a:endParaRPr sz="2200">
              <a:solidFill>
                <a:schemeClr val="lt1"/>
              </a:solidFill>
            </a:endParaRPr>
          </a:p>
          <a:p>
            <a:pPr indent="0" lvl="0" marL="0" rtl="0" algn="l">
              <a:spcBef>
                <a:spcPts val="0"/>
              </a:spcBef>
              <a:spcAft>
                <a:spcPts val="0"/>
              </a:spcAft>
              <a:buNone/>
            </a:pPr>
            <a:r>
              <a:t/>
            </a:r>
            <a:endParaRPr sz="22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