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5143500" cx="9144000"/>
  <p:notesSz cx="6858000" cy="9144000"/>
  <p:embeddedFontLst>
    <p:embeddedFont>
      <p:font typeface="Roboto"/>
      <p:regular r:id="rId29"/>
      <p:bold r:id="rId30"/>
      <p:italic r:id="rId31"/>
      <p:boldItalic r:id="rId32"/>
    </p:embeddedFont>
    <p:embeddedFont>
      <p:font typeface="Comfortaa"/>
      <p:regular r:id="rId33"/>
      <p:bold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italic.fntdata"/><Relationship Id="rId30" Type="http://schemas.openxmlformats.org/officeDocument/2006/relationships/font" Target="fonts/Roboto-bold.fntdata"/><Relationship Id="rId11" Type="http://schemas.openxmlformats.org/officeDocument/2006/relationships/slide" Target="slides/slide6.xml"/><Relationship Id="rId33" Type="http://schemas.openxmlformats.org/officeDocument/2006/relationships/font" Target="fonts/Comfortaa-regular.fntdata"/><Relationship Id="rId10" Type="http://schemas.openxmlformats.org/officeDocument/2006/relationships/slide" Target="slides/slide5.xml"/><Relationship Id="rId32"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font" Target="fonts/Comfortaa-bold.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c6f73a04f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c6f73a04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737477ea4c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737477ea4c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737477ea4c_0_2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737477ea4c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c6f73a04f_0_1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c6f73a04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737477ea4c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737477ea4c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c6f73a04f_0_2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c6f73a04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737477ea4c_0_6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737477ea4c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737477ea4c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737477ea4c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737477ea4c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737477ea4c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737477ea4c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2737477ea4c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737477ea4c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2737477ea4c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c6f73a04f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c6f73a04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737477ea4c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737477ea4c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737477ea4c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2737477ea4c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737477ea4c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737477ea4c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737477ea4c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737477ea4c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6f73a04f_0_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6f73a04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737477ea4c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737477ea4c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737477ea4c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737477ea4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737477ea4c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737477ea4c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737477ea4c_0_1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737477ea4c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737477ea4c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737477ea4c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737477ea4c_0_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737477ea4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1600"/>
              </a:spcBef>
              <a:spcAft>
                <a:spcPts val="0"/>
              </a:spcAft>
              <a:buClr>
                <a:schemeClr val="lt1"/>
              </a:buClr>
              <a:buSzPts val="1200"/>
              <a:buChar char="○"/>
              <a:defRPr sz="1200">
                <a:solidFill>
                  <a:schemeClr val="lt1"/>
                </a:solidFill>
              </a:defRPr>
            </a:lvl2pPr>
            <a:lvl3pPr indent="-304800" lvl="2" marL="1371600">
              <a:spcBef>
                <a:spcPts val="1600"/>
              </a:spcBef>
              <a:spcAft>
                <a:spcPts val="0"/>
              </a:spcAft>
              <a:buClr>
                <a:schemeClr val="lt1"/>
              </a:buClr>
              <a:buSzPts val="1200"/>
              <a:buChar char="■"/>
              <a:defRPr sz="1200">
                <a:solidFill>
                  <a:schemeClr val="lt1"/>
                </a:solidFill>
              </a:defRPr>
            </a:lvl3pPr>
            <a:lvl4pPr indent="-304800" lvl="3" marL="1828800">
              <a:spcBef>
                <a:spcPts val="1600"/>
              </a:spcBef>
              <a:spcAft>
                <a:spcPts val="0"/>
              </a:spcAft>
              <a:buClr>
                <a:schemeClr val="lt1"/>
              </a:buClr>
              <a:buSzPts val="1200"/>
              <a:buChar char="●"/>
              <a:defRPr sz="1200">
                <a:solidFill>
                  <a:schemeClr val="lt1"/>
                </a:solidFill>
              </a:defRPr>
            </a:lvl4pPr>
            <a:lvl5pPr indent="-304800" lvl="4" marL="2286000">
              <a:spcBef>
                <a:spcPts val="1600"/>
              </a:spcBef>
              <a:spcAft>
                <a:spcPts val="0"/>
              </a:spcAft>
              <a:buClr>
                <a:schemeClr val="lt1"/>
              </a:buClr>
              <a:buSzPts val="1200"/>
              <a:buChar char="○"/>
              <a:defRPr sz="1200">
                <a:solidFill>
                  <a:schemeClr val="lt1"/>
                </a:solidFill>
              </a:defRPr>
            </a:lvl5pPr>
            <a:lvl6pPr indent="-304800" lvl="5" marL="2743200">
              <a:spcBef>
                <a:spcPts val="1600"/>
              </a:spcBef>
              <a:spcAft>
                <a:spcPts val="0"/>
              </a:spcAft>
              <a:buClr>
                <a:schemeClr val="lt1"/>
              </a:buClr>
              <a:buSzPts val="1200"/>
              <a:buChar char="■"/>
              <a:defRPr sz="1200">
                <a:solidFill>
                  <a:schemeClr val="lt1"/>
                </a:solidFill>
              </a:defRPr>
            </a:lvl6pPr>
            <a:lvl7pPr indent="-304800" lvl="6" marL="3200400">
              <a:spcBef>
                <a:spcPts val="1600"/>
              </a:spcBef>
              <a:spcAft>
                <a:spcPts val="0"/>
              </a:spcAft>
              <a:buClr>
                <a:schemeClr val="lt1"/>
              </a:buClr>
              <a:buSzPts val="1200"/>
              <a:buChar char="●"/>
              <a:defRPr sz="1200">
                <a:solidFill>
                  <a:schemeClr val="lt1"/>
                </a:solidFill>
              </a:defRPr>
            </a:lvl7pPr>
            <a:lvl8pPr indent="-304800" lvl="7" marL="3657600">
              <a:spcBef>
                <a:spcPts val="1600"/>
              </a:spcBef>
              <a:spcAft>
                <a:spcPts val="0"/>
              </a:spcAft>
              <a:buClr>
                <a:schemeClr val="lt1"/>
              </a:buClr>
              <a:buSzPts val="1200"/>
              <a:buChar char="○"/>
              <a:defRPr sz="1200">
                <a:solidFill>
                  <a:schemeClr val="lt1"/>
                </a:solidFill>
              </a:defRPr>
            </a:lvl8pPr>
            <a:lvl9pPr indent="-304800" lvl="8" marL="411480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Estar conjugation (present)</a:t>
            </a:r>
            <a:endParaRPr/>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A story exercise</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2"/>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33" name="Google Shape;133;p22"/>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Comfortaa"/>
                <a:ea typeface="Comfortaa"/>
                <a:cs typeface="Comfortaa"/>
                <a:sym typeface="Comfortaa"/>
              </a:rPr>
              <a:t>A las tres de la tarde, María </a:t>
            </a:r>
            <a:r>
              <a:rPr lang="en" sz="1100" u="sng">
                <a:solidFill>
                  <a:srgbClr val="000000"/>
                </a:solidFill>
                <a:latin typeface="Comfortaa"/>
                <a:ea typeface="Comfortaa"/>
                <a:cs typeface="Comfortaa"/>
                <a:sym typeface="Comfortaa"/>
              </a:rPr>
              <a:t>_está_</a:t>
            </a:r>
            <a:r>
              <a:rPr lang="en" sz="1100">
                <a:solidFill>
                  <a:srgbClr val="000000"/>
                </a:solidFill>
                <a:latin typeface="Comfortaa"/>
                <a:ea typeface="Comfortaa"/>
                <a:cs typeface="Comfortaa"/>
                <a:sym typeface="Comfortaa"/>
              </a:rPr>
              <a:t>en el autobús escolar. Ella </a:t>
            </a:r>
            <a:r>
              <a:rPr lang="en" sz="1100" u="sng">
                <a:solidFill>
                  <a:srgbClr val="000000"/>
                </a:solidFill>
                <a:latin typeface="Comfortaa"/>
                <a:ea typeface="Comfortaa"/>
                <a:cs typeface="Comfortaa"/>
                <a:sym typeface="Comfortaa"/>
              </a:rPr>
              <a:t>_está </a:t>
            </a:r>
            <a:r>
              <a:rPr lang="en" sz="1100">
                <a:solidFill>
                  <a:srgbClr val="000000"/>
                </a:solidFill>
                <a:latin typeface="Comfortaa"/>
                <a:ea typeface="Comfortaa"/>
                <a:cs typeface="Comfortaa"/>
                <a:sym typeface="Comfortaa"/>
              </a:rPr>
              <a:t>cansada pero </a:t>
            </a:r>
            <a:r>
              <a:rPr lang="en" sz="1100" u="sng">
                <a:solidFill>
                  <a:srgbClr val="000000"/>
                </a:solidFill>
                <a:latin typeface="Comfortaa"/>
                <a:ea typeface="Comfortaa"/>
                <a:cs typeface="Comfortaa"/>
                <a:sym typeface="Comfortaa"/>
              </a:rPr>
              <a:t>_está</a:t>
            </a:r>
            <a:r>
              <a:rPr lang="en" sz="1100">
                <a:solidFill>
                  <a:srgbClr val="000000"/>
                </a:solidFill>
                <a:latin typeface="Comfortaa"/>
                <a:ea typeface="Comfortaa"/>
                <a:cs typeface="Comfortaa"/>
                <a:sym typeface="Comfortaa"/>
              </a:rPr>
              <a:t>_ feliz porque tuvo un buen día. Cuando llega a casa, su mam </a:t>
            </a:r>
            <a:r>
              <a:rPr lang="en" sz="1100" u="sng">
                <a:solidFill>
                  <a:srgbClr val="000000"/>
                </a:solidFill>
                <a:latin typeface="Comfortaa"/>
                <a:ea typeface="Comfortaa"/>
                <a:cs typeface="Comfortaa"/>
                <a:sym typeface="Comfortaa"/>
              </a:rPr>
              <a:t>está </a:t>
            </a:r>
            <a:r>
              <a:rPr lang="en" sz="1100">
                <a:solidFill>
                  <a:srgbClr val="000000"/>
                </a:solidFill>
                <a:latin typeface="Comfortaa"/>
                <a:ea typeface="Comfortaa"/>
                <a:cs typeface="Comfortaa"/>
                <a:sym typeface="Comfortaa"/>
              </a:rPr>
              <a:t>en la cocina. Su papá </a:t>
            </a:r>
            <a:r>
              <a:rPr lang="en" sz="1100" u="sng">
                <a:solidFill>
                  <a:srgbClr val="000000"/>
                </a:solidFill>
                <a:latin typeface="Comfortaa"/>
                <a:ea typeface="Comfortaa"/>
                <a:cs typeface="Comfortaa"/>
                <a:sym typeface="Comfortaa"/>
              </a:rPr>
              <a:t>está </a:t>
            </a:r>
            <a:r>
              <a:rPr lang="en" sz="1100">
                <a:solidFill>
                  <a:srgbClr val="000000"/>
                </a:solidFill>
                <a:latin typeface="Comfortaa"/>
                <a:ea typeface="Comfortaa"/>
                <a:cs typeface="Comfortaa"/>
                <a:sym typeface="Comfortaa"/>
              </a:rPr>
              <a:t>en el jardín. María </a:t>
            </a:r>
            <a:r>
              <a:rPr lang="en" sz="1100" u="sng">
                <a:solidFill>
                  <a:srgbClr val="000000"/>
                </a:solidFill>
                <a:latin typeface="Comfortaa"/>
                <a:ea typeface="Comfortaa"/>
                <a:cs typeface="Comfortaa"/>
                <a:sym typeface="Comfortaa"/>
              </a:rPr>
              <a:t>_está</a:t>
            </a:r>
            <a:r>
              <a:rPr lang="en" sz="1100">
                <a:solidFill>
                  <a:srgbClr val="000000"/>
                </a:solidFill>
                <a:latin typeface="Comfortaa"/>
                <a:ea typeface="Comfortaa"/>
                <a:cs typeface="Comfortaa"/>
                <a:sym typeface="Comfortaa"/>
              </a:rPr>
              <a:t> en la sala de estar con su perro, Max. Max </a:t>
            </a:r>
            <a:r>
              <a:rPr lang="en" sz="1100" u="sng">
                <a:solidFill>
                  <a:srgbClr val="000000"/>
                </a:solidFill>
                <a:latin typeface="Comfortaa"/>
                <a:ea typeface="Comfortaa"/>
                <a:cs typeface="Comfortaa"/>
                <a:sym typeface="Comfortaa"/>
              </a:rPr>
              <a:t>está</a:t>
            </a:r>
            <a:r>
              <a:rPr lang="en" sz="1100">
                <a:solidFill>
                  <a:srgbClr val="000000"/>
                </a:solidFill>
                <a:latin typeface="Comfortaa"/>
                <a:ea typeface="Comfortaa"/>
                <a:cs typeface="Comfortaa"/>
                <a:sym typeface="Comfortaa"/>
              </a:rPr>
              <a:t> muy emocionado de ver a María.</a:t>
            </a:r>
            <a:endParaRPr sz="1100">
              <a:solidFill>
                <a:srgbClr val="000000"/>
              </a:solidFill>
              <a:latin typeface="Comfortaa"/>
              <a:ea typeface="Comfortaa"/>
              <a:cs typeface="Comfortaa"/>
              <a:sym typeface="Comforta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3"/>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700"/>
              <a:t>Conjugate the correct form of estar in the blank space, an English translation is given to help you</a:t>
            </a:r>
            <a:endParaRPr sz="2700"/>
          </a:p>
        </p:txBody>
      </p:sp>
      <p:grpSp>
        <p:nvGrpSpPr>
          <p:cNvPr id="139" name="Google Shape;139;p23"/>
          <p:cNvGrpSpPr/>
          <p:nvPr/>
        </p:nvGrpSpPr>
        <p:grpSpPr>
          <a:xfrm>
            <a:off x="3163875" y="1810650"/>
            <a:ext cx="1992275" cy="984300"/>
            <a:chOff x="3163875" y="1810650"/>
            <a:chExt cx="1992275" cy="984300"/>
          </a:xfrm>
        </p:grpSpPr>
        <p:sp>
          <p:nvSpPr>
            <p:cNvPr id="140" name="Google Shape;140;p23"/>
            <p:cNvSpPr txBox="1"/>
            <p:nvPr/>
          </p:nvSpPr>
          <p:spPr>
            <a:xfrm>
              <a:off x="3163875" y="1810650"/>
              <a:ext cx="1011600" cy="984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estoy (1)</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estás(2)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está(3)</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a:p>
          </p:txBody>
        </p:sp>
        <p:sp>
          <p:nvSpPr>
            <p:cNvPr id="141" name="Google Shape;141;p23"/>
            <p:cNvSpPr txBox="1"/>
            <p:nvPr/>
          </p:nvSpPr>
          <p:spPr>
            <a:xfrm>
              <a:off x="4104650" y="1810650"/>
              <a:ext cx="1051500" cy="743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estamos(4)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estáis(5)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están(6) </a:t>
              </a:r>
              <a:endParaRPr sz="1800">
                <a:solidFill>
                  <a:schemeClr val="lt2"/>
                </a:solidFill>
                <a:latin typeface="Roboto"/>
                <a:ea typeface="Roboto"/>
                <a:cs typeface="Roboto"/>
                <a:sym typeface="Roboto"/>
              </a:endParaRPr>
            </a:p>
          </p:txBody>
        </p:sp>
      </p:grpSp>
      <p:sp>
        <p:nvSpPr>
          <p:cNvPr id="142" name="Google Shape;142;p23"/>
          <p:cNvSpPr txBox="1"/>
          <p:nvPr/>
        </p:nvSpPr>
        <p:spPr>
          <a:xfrm>
            <a:off x="207250" y="2844925"/>
            <a:ext cx="8625300" cy="1132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Por la noche, María _______ en su habitación. Ella </a:t>
            </a:r>
            <a:r>
              <a:rPr lang="en" sz="1100">
                <a:latin typeface="Comfortaa"/>
                <a:ea typeface="Comfortaa"/>
                <a:cs typeface="Comfortaa"/>
                <a:sym typeface="Comfortaa"/>
              </a:rPr>
              <a:t>_______</a:t>
            </a:r>
            <a:r>
              <a:rPr lang="en" sz="1100">
                <a:latin typeface="Comfortaa"/>
                <a:ea typeface="Comfortaa"/>
                <a:cs typeface="Comfortaa"/>
                <a:sym typeface="Comfortaa"/>
              </a:rPr>
              <a:t> haciendo su tarea. Sus padres </a:t>
            </a:r>
            <a:r>
              <a:rPr lang="en" sz="1100">
                <a:latin typeface="Comfortaa"/>
                <a:ea typeface="Comfortaa"/>
                <a:cs typeface="Comfortaa"/>
                <a:sym typeface="Comfortaa"/>
              </a:rPr>
              <a:t>_______</a:t>
            </a:r>
            <a:r>
              <a:rPr lang="en" sz="1100">
                <a:latin typeface="Comfortaa"/>
                <a:ea typeface="Comfortaa"/>
                <a:cs typeface="Comfortaa"/>
                <a:sym typeface="Comfortaa"/>
              </a:rPr>
              <a:t> en el comedor. Todos </a:t>
            </a:r>
            <a:r>
              <a:rPr lang="en" sz="1100">
                <a:latin typeface="Comfortaa"/>
                <a:ea typeface="Comfortaa"/>
                <a:cs typeface="Comfortaa"/>
                <a:sym typeface="Comfortaa"/>
              </a:rPr>
              <a:t>_______</a:t>
            </a:r>
            <a:r>
              <a:rPr lang="en" sz="1100">
                <a:latin typeface="Comfortaa"/>
                <a:ea typeface="Comfortaa"/>
                <a:cs typeface="Comfortaa"/>
                <a:sym typeface="Comfortaa"/>
              </a:rPr>
              <a:t> en casa y están contentos.</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At night, María is in her room. She is doing her homework. Her parents are in the dining room. Everyone is at home and they are happy.</a:t>
            </a:r>
            <a:endParaRPr sz="1100">
              <a:latin typeface="Comfortaa"/>
              <a:ea typeface="Comfortaa"/>
              <a:cs typeface="Comfortaa"/>
              <a:sym typeface="Comforta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First point</a:t>
            </a:r>
            <a:endParaRPr/>
          </a:p>
        </p:txBody>
      </p:sp>
      <p:sp>
        <p:nvSpPr>
          <p:cNvPr id="148" name="Google Shape;148;p24"/>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Lorem ipsum dolor sit amet, consectetur adipiscing elit, sed do eiusmod tempor incididunt ut labore et dolore magna aliqua</a:t>
            </a:r>
            <a:endParaRPr/>
          </a:p>
          <a:p>
            <a:pPr indent="0" lvl="0" marL="0" rtl="0" algn="l">
              <a:spcBef>
                <a:spcPts val="1600"/>
              </a:spcBef>
              <a:spcAft>
                <a:spcPts val="0"/>
              </a:spcAft>
              <a:buNone/>
            </a:pPr>
            <a:r>
              <a:rPr lang="en"/>
              <a:t>Incididunt ut labore et dolore</a:t>
            </a:r>
            <a:endParaRPr/>
          </a:p>
          <a:p>
            <a:pPr indent="0" lvl="0" marL="0" rtl="0" algn="l">
              <a:spcBef>
                <a:spcPts val="1600"/>
              </a:spcBef>
              <a:spcAft>
                <a:spcPts val="1600"/>
              </a:spcAft>
              <a:buNone/>
            </a:pPr>
            <a:r>
              <a:rPr lang="en"/>
              <a:t>Consectetur adipiscing elit, sed do eiusmod tempor incididunt ut labore et dolore magna aliqua.</a:t>
            </a:r>
            <a:endParaRPr/>
          </a:p>
        </p:txBody>
      </p:sp>
      <p:sp>
        <p:nvSpPr>
          <p:cNvPr id="149" name="Google Shape;149;p24"/>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Lorem ipsum dolor sit amet, consectetur adipiscing elit, sed do eiusmod tempor incididunt ut labore et dolore magna aliqua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55" name="Google Shape;155;p25"/>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Comfortaa"/>
                <a:ea typeface="Comfortaa"/>
                <a:cs typeface="Comfortaa"/>
                <a:sym typeface="Comfortaa"/>
              </a:rPr>
              <a:t>Por la noche, María </a:t>
            </a:r>
            <a:r>
              <a:rPr lang="en" sz="1100" u="sng">
                <a:solidFill>
                  <a:srgbClr val="000000"/>
                </a:solidFill>
                <a:latin typeface="Comfortaa"/>
                <a:ea typeface="Comfortaa"/>
                <a:cs typeface="Comfortaa"/>
                <a:sym typeface="Comfortaa"/>
              </a:rPr>
              <a:t>está</a:t>
            </a:r>
            <a:r>
              <a:rPr lang="en" sz="1100">
                <a:solidFill>
                  <a:srgbClr val="000000"/>
                </a:solidFill>
                <a:latin typeface="Comfortaa"/>
                <a:ea typeface="Comfortaa"/>
                <a:cs typeface="Comfortaa"/>
                <a:sym typeface="Comfortaa"/>
              </a:rPr>
              <a:t>  en su habitación. Ella </a:t>
            </a:r>
            <a:r>
              <a:rPr lang="en" sz="1100" u="sng">
                <a:solidFill>
                  <a:srgbClr val="000000"/>
                </a:solidFill>
                <a:latin typeface="Comfortaa"/>
                <a:ea typeface="Comfortaa"/>
                <a:cs typeface="Comfortaa"/>
                <a:sym typeface="Comfortaa"/>
              </a:rPr>
              <a:t>está</a:t>
            </a:r>
            <a:r>
              <a:rPr lang="en" sz="1100">
                <a:solidFill>
                  <a:srgbClr val="000000"/>
                </a:solidFill>
                <a:latin typeface="Comfortaa"/>
                <a:ea typeface="Comfortaa"/>
                <a:cs typeface="Comfortaa"/>
                <a:sym typeface="Comfortaa"/>
              </a:rPr>
              <a:t> haciendo su tarea. Sus padres </a:t>
            </a:r>
            <a:r>
              <a:rPr lang="en" sz="1100" u="sng">
                <a:solidFill>
                  <a:srgbClr val="000000"/>
                </a:solidFill>
                <a:latin typeface="Comfortaa"/>
                <a:ea typeface="Comfortaa"/>
                <a:cs typeface="Comfortaa"/>
                <a:sym typeface="Comfortaa"/>
              </a:rPr>
              <a:t>están</a:t>
            </a:r>
            <a:r>
              <a:rPr lang="en" sz="1100">
                <a:solidFill>
                  <a:srgbClr val="000000"/>
                </a:solidFill>
                <a:latin typeface="Comfortaa"/>
                <a:ea typeface="Comfortaa"/>
                <a:cs typeface="Comfortaa"/>
                <a:sym typeface="Comfortaa"/>
              </a:rPr>
              <a:t> en el comedor. Todos </a:t>
            </a:r>
            <a:r>
              <a:rPr lang="en" sz="1100" u="sng">
                <a:solidFill>
                  <a:srgbClr val="000000"/>
                </a:solidFill>
                <a:latin typeface="Comfortaa"/>
                <a:ea typeface="Comfortaa"/>
                <a:cs typeface="Comfortaa"/>
                <a:sym typeface="Comfortaa"/>
              </a:rPr>
              <a:t>están</a:t>
            </a:r>
            <a:r>
              <a:rPr lang="en" sz="1100">
                <a:solidFill>
                  <a:srgbClr val="000000"/>
                </a:solidFill>
                <a:latin typeface="Comfortaa"/>
                <a:ea typeface="Comfortaa"/>
                <a:cs typeface="Comfortaa"/>
                <a:sym typeface="Comfortaa"/>
              </a:rPr>
              <a:t> en casa y están contentos.</a:t>
            </a:r>
            <a:endParaRPr sz="1100">
              <a:solidFill>
                <a:srgbClr val="000000"/>
              </a:solidFill>
              <a:latin typeface="Comfortaa"/>
              <a:ea typeface="Comfortaa"/>
              <a:cs typeface="Comfortaa"/>
              <a:sym typeface="Comfortaa"/>
            </a:endParaRPr>
          </a:p>
          <a:p>
            <a:pPr indent="0" lvl="0" marL="0" rtl="0" algn="l">
              <a:spcBef>
                <a:spcPts val="0"/>
              </a:spcBef>
              <a:spcAft>
                <a:spcPts val="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6"/>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Reading comprehension</a:t>
            </a:r>
            <a:endParaRPr/>
          </a:p>
        </p:txBody>
      </p:sp>
      <p:sp>
        <p:nvSpPr>
          <p:cNvPr id="161" name="Google Shape;161;p26"/>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Write the answer to each question, according to the story you just read</a:t>
            </a:r>
            <a:endParaRPr/>
          </a:p>
        </p:txBody>
      </p:sp>
      <p:sp>
        <p:nvSpPr>
          <p:cNvPr id="162" name="Google Shape;162;p26"/>
          <p:cNvSpPr txBox="1"/>
          <p:nvPr/>
        </p:nvSpPr>
        <p:spPr>
          <a:xfrm>
            <a:off x="3680425" y="361550"/>
            <a:ext cx="5090400" cy="4832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1. ¿Dónde está María al principio de la historia? (Where is María at the beginning of the story?)</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2. ¿Cómo está María en su clase de matemáticas? (How is María in her math class?)</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3. ¿Dónde está el profesor? (Where is the teacher?)</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4. ¿Dónde están los estudiantes durante la clase? (Where are the students during the class?)</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5. ¿Cómo están los amigos de María en la clase de matemáticas? (How are María's friends in the math class?)</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6. ¿Dónde está María después de la clase de matemáticas? (Where is María after the math class?)</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7. ¿Con quién está jugando María en el patio de recreo? (With whom is María playing on the playground?)</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8. ¿Cómo están los niños en el patio de recreo? (How are the children on the playground?)</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9. ¿Dónde está María más tarde? (Where is María later?)</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10. ¿Qué está haciendo María en la biblioteca? (What is María doing in the library?)</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11. ¿Dónde están los amigos de María en la biblioteca? (Where are María's friends in the library?)</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12. ¿Dónde está la bibliotecaria? (Where is the librarian?)</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13. ¿Cómo están los estudiantes en la biblioteca? (How are the students in the library?)</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sz="1100">
              <a:solidFill>
                <a:schemeClr val="lt2"/>
              </a:solidFill>
              <a:latin typeface="Comfortaa"/>
              <a:ea typeface="Comfortaa"/>
              <a:cs typeface="Comfortaa"/>
              <a:sym typeface="Comforta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Reading comprehension</a:t>
            </a:r>
            <a:endParaRPr/>
          </a:p>
        </p:txBody>
      </p:sp>
      <p:sp>
        <p:nvSpPr>
          <p:cNvPr id="168" name="Google Shape;168;p2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Write the answer to each question, according to the story you just read</a:t>
            </a:r>
            <a:endParaRPr/>
          </a:p>
        </p:txBody>
      </p:sp>
      <p:sp>
        <p:nvSpPr>
          <p:cNvPr id="169" name="Google Shape;169;p27"/>
          <p:cNvSpPr txBox="1"/>
          <p:nvPr/>
        </p:nvSpPr>
        <p:spPr>
          <a:xfrm>
            <a:off x="3680425" y="361550"/>
            <a:ext cx="5090400" cy="3858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14. ¿Dónde está María a las tres de la tarde? (Where is María at three in the afternoon?)</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15. ¿Cómo está María en el autobús escolar? (How is María on the school bus?)</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16. ¿Dónde está la mamá de María cuando llega a casa? (Where is María's mom when she gets home?)</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17. ¿Dónde está el papá de María? (Where is María's dad?)</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18. ¿Dónde está María con su perro Max? (Where is María with her dog Max?)</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19. ¿Cómo está Max cuando ve a María? (How is Max when he sees María?)</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20. ¿Dónde está María por la noche? (Where is María at night?)</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21. ¿Qué está haciendo María en su habitación? (What is María doing in her room?)</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22. ¿Dónde están los padres de María por la noche? (Where are María's parents at night?)</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23. ¿Cómo están todos al final de la historia? (How is everyone at the end of the story?)</a:t>
            </a:r>
            <a:endParaRPr sz="1100">
              <a:solidFill>
                <a:schemeClr val="lt2"/>
              </a:solidFill>
              <a:latin typeface="Comfortaa"/>
              <a:ea typeface="Comfortaa"/>
              <a:cs typeface="Comfortaa"/>
              <a:sym typeface="Comforta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75" name="Google Shape;175;p28"/>
          <p:cNvSpPr txBox="1"/>
          <p:nvPr>
            <p:ph idx="1" type="body"/>
          </p:nvPr>
        </p:nvSpPr>
        <p:spPr>
          <a:xfrm>
            <a:off x="471900" y="1742325"/>
            <a:ext cx="8222100" cy="271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 ¿Dónde está María al principio de la historia?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escuela.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at school.)</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 ¿Cómo está María en su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muy contenta porque entiende la lección.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very happy because she understands the lesson.)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3. ¿Dónde está el profesor?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 profesor está en la pizarra.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teacher is at the board.)</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4. ¿Dónde están los estudiantes durante la clase?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Los estudiantes están en sus asientos.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students are in their seats.)</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5. ¿Cómo están los amigos de María en la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amigos, Juan y Ana, también están contentos.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friends, Juan and Ana, are also happy.)</a:t>
            </a:r>
            <a:endParaRPr sz="1100">
              <a:solidFill>
                <a:srgbClr val="000000"/>
              </a:solidFill>
              <a:latin typeface="Comfortaa"/>
              <a:ea typeface="Comfortaa"/>
              <a:cs typeface="Comfortaa"/>
              <a:sym typeface="Comforta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81" name="Google Shape;181;p29"/>
          <p:cNvSpPr txBox="1"/>
          <p:nvPr>
            <p:ph idx="1" type="body"/>
          </p:nvPr>
        </p:nvSpPr>
        <p:spPr>
          <a:xfrm>
            <a:off x="471900" y="1742325"/>
            <a:ext cx="8222100" cy="271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6. ¿Dónde está María después de la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on the playground.)</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7. ¿Con quién está jugando María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Juan y Ana están con ella.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(Juan and Ana are with her.)</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8. ¿Cómo están los niños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Todos los niños están felices.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(All the children are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9. ¿Dónde está María más tarde?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the library.)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10. ¿Qué está haciendo María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leyendo un libro.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reading a book.)</a:t>
            </a:r>
            <a:endParaRPr sz="1100">
              <a:solidFill>
                <a:srgbClr val="000000"/>
              </a:solidFill>
              <a:latin typeface="Comfortaa"/>
              <a:ea typeface="Comfortaa"/>
              <a:cs typeface="Comfortaa"/>
              <a:sym typeface="Comforta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0"/>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87" name="Google Shape;187;p30"/>
          <p:cNvSpPr txBox="1"/>
          <p:nvPr>
            <p:ph idx="1" type="body"/>
          </p:nvPr>
        </p:nvSpPr>
        <p:spPr>
          <a:xfrm>
            <a:off x="516100" y="1627450"/>
            <a:ext cx="8222100" cy="271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11. ¿Dónde están los amigos de María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amigos están en la sección de libros de aventura.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friends are in the adventure books section.)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12. ¿Dónde está la bibliotecaria?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La bibliotecaria está en su escritorio.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librarian is at her desk.)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13. ¿Cómo están los estudiantes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Los estudiantes están tranquilos.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students are quiet.)</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14. ¿Dónde está María a las tres de la tarde?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el autobús escolar.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on the school bus.)</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15. ¿Cómo está María en el autobús escolar?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cansada pero está feliz porque tuvo un buen día.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tired but happy because she had a good day.)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1"/>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93" name="Google Shape;193;p31"/>
          <p:cNvSpPr txBox="1"/>
          <p:nvPr>
            <p:ph idx="1" type="body"/>
          </p:nvPr>
        </p:nvSpPr>
        <p:spPr>
          <a:xfrm>
            <a:off x="471900" y="1724650"/>
            <a:ext cx="8222100" cy="271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16. ¿Dónde está la mamá de María cuando llega a casa?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 mamá está en la cocina.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mom is in the kitchen.)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17. ¿Dónde está el papá de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 papá está en el jardín.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dad is in the garden.)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18. ¿Dónde está María con su perro Max?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sala de estar con su perro, Max.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the living room with her dog, Max.)</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19. ¿Cómo está Max cuando ve a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Max está muy emocionado de ver a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(Max is very excited to see María.)</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20. ¿Dónde está María por la noche?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su habitación.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her room.)</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The Story</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2"/>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99" name="Google Shape;199;p32"/>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21. ¿Qué está haciendo María en su habitación?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haciendo su tarea.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doing her homework.)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22. ¿Dónde están los padres de María por la noche?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padres están en el comedor.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parents are in the dining room.)</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23. ¿Cómo están todos al final de la historia?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Todos están en casa y están contentos.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(Everyone is at home and they are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3"/>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205" name="Google Shape;205;p33"/>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 ¿Dónde está María al principio de la historia?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escuela.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at school.)</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 ¿Cómo está María en su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muy contenta porque entiende la lección.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very happy because she understands the lesson.)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3. ¿Dónde está el profesor?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 profesor está en la pizarra.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teacher is at the board.)</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4. ¿Dónde están los estudiantes durante la clase?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Los estudiantes están en sus asientos.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students are in their seats.)</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5. ¿Cómo están los amigos de María en la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amigos, Juan y Ana, también están contentos.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friends, Juan and Ana, are also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6. ¿Dónde está María después de la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on the playground.)</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7. ¿Con quién está jugando María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Juan y Ana están con ella.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(Juan and Ana are with her.)</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8. ¿Cómo están los niños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Todos los niños están felices.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(All the children are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9. ¿Dónde está María más tarde?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the library.)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10. ¿Qué está haciendo María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leyendo un libro.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reading a book.)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11. ¿Dónde están los amigos de María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amigos están en la sección de libros de aventura.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friends are in the adventure books section.)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12. ¿Dónde está la bibliotecaria?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La bibliotecaria está en su escritorio.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librarian is at her desk.)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13. ¿Cómo están los estudiantes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Los estudiantes están tranquilos.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students are quiet.)</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14. ¿Dónde está María a las tres de la tarde?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el autobús escolar.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on the school bus.)</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15. ¿Cómo está María en el autobús escolar?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cansada pero está feliz porque tuvo un buen día.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tired but happy because she had a good day.)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16. ¿Dónde está la mamá de María cuando llega a casa?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 mamá está en la cocina.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mom is in the kitchen.)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17. ¿Dónde está el papá de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 papá está en el jardín.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dad is in the garden.)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18. ¿Dónde está María con su perro Max?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sala de estar con su perro, Max.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the living room with her dog, Max.)</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19. ¿Cómo está Max cuando ve a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Max está muy emocionado de ver a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(Max is very excited to see María.)</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20. ¿Dónde está María por la noche?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su habitación.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her room.)</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21. ¿Qué está haciendo María en su habitación?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haciendo su tarea.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doing her homework.)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22. ¿Dónde están los padres de María por la noche?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padres están en el comedor.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parents are in the dining room.)</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23. ¿Cómo están todos al final de la historia?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Todos están en casa y están contentos.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(Everyone is at home and they are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211" name="Google Shape;211;p3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 ¿Dónde está María al principio de la historia?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escuela.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at school.)</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 ¿Cómo está María en su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muy contenta porque entiende la lección.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very happy because she understands the lesson.)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3. ¿Dónde está el profesor?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 profesor está en la pizarra.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teacher is at the board.)</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4. ¿Dónde están los estudiantes durante la clase?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Los estudiantes están en sus asientos.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students are in their seats.)</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5. ¿Cómo están los amigos de María en la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amigos, Juan y Ana, también están contentos.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friends, Juan and Ana, are also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6. ¿Dónde está María después de la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on the playground.)</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7. ¿Con quién está jugando María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Juan y Ana están con ella.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(Juan and Ana are with her.)</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8. ¿Cómo están los niños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Todos los niños están felices.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(All the children are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9. ¿Dónde está María más tarde?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the library.)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10. ¿Qué está haciendo María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leyendo un libro.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reading a book.)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11. ¿Dónde están los amigos de María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amigos están en la sección de libros de aventura.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friends are in the adventure books section.)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12. ¿Dónde está la bibliotecaria?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La bibliotecaria está en su escritorio.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librarian is at her desk.)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13. ¿Cómo están los estudiantes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Los estudiantes están tranquilos.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students are quiet.)</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14. ¿Dónde está María a las tres de la tarde?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el autobús escolar.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on the school bus.)</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15. ¿Cómo está María en el autobús escolar?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cansada pero está feliz porque tuvo un buen día.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tired but happy because she had a good day.)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16. ¿Dónde está la mamá de María cuando llega a casa?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 mamá está en la cocina.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mom is in the kitchen.)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17. ¿Dónde está el papá de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 papá está en el jardín.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dad is in the garden.)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18. ¿Dónde está María con su perro Max?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sala de estar con su perro, Max.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the living room with her dog, Max.)</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19. ¿Cómo está Max cuando ve a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Max está muy emocionado de ver a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(Max is very excited to see María.)</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20. ¿Dónde está María por la noche?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su habitación.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her room.)</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21. ¿Qué está haciendo María en su habitación?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haciendo su tarea.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doing her homework.)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22. ¿Dónde están los padres de María por la noche?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padres están en el comedor.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parents are in the dining room.)</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23. ¿Cómo están todos al final de la historia?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Todos están en casa y están contentos.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(Everyone is at home and they are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217" name="Google Shape;217;p35"/>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 ¿Dónde está María al principio de la historia?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escuela.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at school.)</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 ¿Cómo está María en su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muy contenta porque entiende la lección.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very happy because she understands the lesson.)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3. ¿Dónde está el profesor?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 profesor está en la pizarra.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teacher is at the board.)</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4. ¿Dónde están los estudiantes durante la clase?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Los estudiantes están en sus asientos.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students are in their seats.)</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5. ¿Cómo están los amigos de María en la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amigos, Juan y Ana, también están contentos.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friends, Juan and Ana, are also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6. ¿Dónde está María después de la clase de matemáticas?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on the playground.)</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7. ¿Con quién está jugando María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Juan y Ana están con ella.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(Juan and Ana are with her.)</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8. ¿Cómo están los niños en el patio de recreo?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Todos los niños están felices.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(All the children are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9. ¿Dónde está María más tarde?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the library.)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10. ¿Qué está haciendo María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leyendo un libro.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reading a book.)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11. ¿Dónde están los amigos de María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amigos están en la sección de libros de aventura.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friends are in the adventure books section.)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12. ¿Dónde está la bibliotecaria?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La bibliotecaria está en su escritorio.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librarian is at her desk.)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13. ¿Cómo están los estudiantes en la biblioteca?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Los estudiantes están tranquilos.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(The students are quiet.)</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14. ¿Dónde está María a las tres de la tarde?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el autobús escolar.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on the school bus.)</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15. ¿Cómo está María en el autobús escolar?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cansada pero está feliz porque tuvo un buen día.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tired but happy because she had a good day.)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16. ¿Dónde está la mamá de María cuando llega a casa?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 mamá está en la cocina.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mom is in the kitchen.)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17. ¿Dónde está el papá de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 papá está en el jardín.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dad is in the garden.)</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18. ¿Dónde está María con su perro Max?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la sala de estar con su perro, Max.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the living room with her dog, Max.)</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19. ¿Cómo está Max cuando ve a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Max está muy emocionado de ver a María.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(Max is very excited to see María.)</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20. ¿Dónde está María por la noche?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está en su habitación.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(María is in her room.)</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21. ¿Qué está haciendo María en su habitación?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Ella está haciendo su tarea.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(She is doing her homework.)</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22. ¿Dónde están los padres de María por la noche?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Sus padres están en el comedor.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(Her parents are in the dining room.)</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23. ¿Cómo están todos al final de la historia?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Todos están en casa y están contentos. </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rPr lang="en" sz="1100">
                <a:solidFill>
                  <a:srgbClr val="000000"/>
                </a:solidFill>
                <a:latin typeface="Comfortaa"/>
                <a:ea typeface="Comfortaa"/>
                <a:cs typeface="Comfortaa"/>
                <a:sym typeface="Comfortaa"/>
              </a:rPr>
              <a:t>(Everyone is at home and they are happy.)</a:t>
            </a:r>
            <a:endParaRPr sz="1100">
              <a:solidFill>
                <a:srgbClr val="000000"/>
              </a:solidFill>
              <a:latin typeface="Comfortaa"/>
              <a:ea typeface="Comfortaa"/>
              <a:cs typeface="Comfortaa"/>
              <a:sym typeface="Comfortaa"/>
            </a:endParaRPr>
          </a:p>
          <a:p>
            <a:pPr indent="0" lvl="0" marL="0" rtl="0" algn="l">
              <a:lnSpc>
                <a:spcPct val="100000"/>
              </a:lnSpc>
              <a:spcBef>
                <a:spcPts val="0"/>
              </a:spcBef>
              <a:spcAft>
                <a:spcPts val="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700"/>
              <a:t>Conjugate the correct form of estar in the blank space, an English translation is </a:t>
            </a:r>
            <a:r>
              <a:rPr lang="en" sz="2700"/>
              <a:t>given</a:t>
            </a:r>
            <a:r>
              <a:rPr lang="en" sz="2700"/>
              <a:t> to help you</a:t>
            </a:r>
            <a:endParaRPr sz="2700"/>
          </a:p>
        </p:txBody>
      </p:sp>
      <p:grpSp>
        <p:nvGrpSpPr>
          <p:cNvPr id="79" name="Google Shape;79;p15"/>
          <p:cNvGrpSpPr/>
          <p:nvPr/>
        </p:nvGrpSpPr>
        <p:grpSpPr>
          <a:xfrm>
            <a:off x="3163875" y="1810650"/>
            <a:ext cx="1992275" cy="984300"/>
            <a:chOff x="3163875" y="1810650"/>
            <a:chExt cx="1992275" cy="984300"/>
          </a:xfrm>
        </p:grpSpPr>
        <p:sp>
          <p:nvSpPr>
            <p:cNvPr id="80" name="Google Shape;80;p15"/>
            <p:cNvSpPr txBox="1"/>
            <p:nvPr/>
          </p:nvSpPr>
          <p:spPr>
            <a:xfrm>
              <a:off x="3163875" y="1810650"/>
              <a:ext cx="1011600" cy="984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estoy (1)</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estás(2)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está(3)</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a:p>
          </p:txBody>
        </p:sp>
        <p:sp>
          <p:nvSpPr>
            <p:cNvPr id="81" name="Google Shape;81;p15"/>
            <p:cNvSpPr txBox="1"/>
            <p:nvPr/>
          </p:nvSpPr>
          <p:spPr>
            <a:xfrm>
              <a:off x="4104650" y="1810650"/>
              <a:ext cx="1051500" cy="743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estamos(4)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estáis(5)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están(6) </a:t>
              </a:r>
              <a:endParaRPr sz="1800">
                <a:solidFill>
                  <a:schemeClr val="lt2"/>
                </a:solidFill>
                <a:latin typeface="Roboto"/>
                <a:ea typeface="Roboto"/>
                <a:cs typeface="Roboto"/>
                <a:sym typeface="Roboto"/>
              </a:endParaRPr>
            </a:p>
          </p:txBody>
        </p:sp>
      </p:grpSp>
      <p:sp>
        <p:nvSpPr>
          <p:cNvPr id="82" name="Google Shape;82;p15"/>
          <p:cNvSpPr txBox="1"/>
          <p:nvPr/>
        </p:nvSpPr>
        <p:spPr>
          <a:xfrm>
            <a:off x="207250" y="2844925"/>
            <a:ext cx="8625300" cy="2019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Había una vez una niña llamada María. María </a:t>
            </a:r>
            <a:r>
              <a:rPr lang="en" sz="1100" u="sng">
                <a:latin typeface="Comfortaa"/>
                <a:ea typeface="Comfortaa"/>
                <a:cs typeface="Comfortaa"/>
                <a:sym typeface="Comfortaa"/>
              </a:rPr>
              <a:t>______</a:t>
            </a:r>
            <a:r>
              <a:rPr lang="en" sz="1100">
                <a:latin typeface="Comfortaa"/>
                <a:ea typeface="Comfortaa"/>
                <a:cs typeface="Comfortaa"/>
                <a:sym typeface="Comfortaa"/>
              </a:rPr>
              <a:t> en la escuela. Ella </a:t>
            </a:r>
            <a:r>
              <a:rPr lang="en" sz="1100" u="sng">
                <a:latin typeface="Comfortaa"/>
                <a:ea typeface="Comfortaa"/>
                <a:cs typeface="Comfortaa"/>
                <a:sym typeface="Comfortaa"/>
              </a:rPr>
              <a:t>______</a:t>
            </a:r>
            <a:r>
              <a:rPr lang="en" sz="1100">
                <a:latin typeface="Comfortaa"/>
                <a:ea typeface="Comfortaa"/>
                <a:cs typeface="Comfortaa"/>
                <a:sym typeface="Comfortaa"/>
              </a:rPr>
              <a:t> en su clase de matemáticas. El profesor </a:t>
            </a:r>
            <a:r>
              <a:rPr lang="en" sz="1100" u="sng">
                <a:latin typeface="Comfortaa"/>
                <a:ea typeface="Comfortaa"/>
                <a:cs typeface="Comfortaa"/>
                <a:sym typeface="Comfortaa"/>
              </a:rPr>
              <a:t>______</a:t>
            </a:r>
            <a:r>
              <a:rPr lang="en" sz="1100">
                <a:latin typeface="Comfortaa"/>
                <a:ea typeface="Comfortaa"/>
                <a:cs typeface="Comfortaa"/>
                <a:sym typeface="Comfortaa"/>
              </a:rPr>
              <a:t> en la pizarra, y los estudiantes </a:t>
            </a:r>
            <a:r>
              <a:rPr lang="en" sz="1100" u="sng">
                <a:latin typeface="Comfortaa"/>
                <a:ea typeface="Comfortaa"/>
                <a:cs typeface="Comfortaa"/>
                <a:sym typeface="Comfortaa"/>
              </a:rPr>
              <a:t>______</a:t>
            </a:r>
            <a:r>
              <a:rPr lang="en" sz="1100">
                <a:latin typeface="Comfortaa"/>
                <a:ea typeface="Comfortaa"/>
                <a:cs typeface="Comfortaa"/>
                <a:sym typeface="Comfortaa"/>
              </a:rPr>
              <a:t> en sus asientos. María </a:t>
            </a:r>
            <a:r>
              <a:rPr lang="en" sz="1100" u="sng">
                <a:latin typeface="Comfortaa"/>
                <a:ea typeface="Comfortaa"/>
                <a:cs typeface="Comfortaa"/>
                <a:sym typeface="Comfortaa"/>
              </a:rPr>
              <a:t>______</a:t>
            </a:r>
            <a:r>
              <a:rPr lang="en" sz="1100">
                <a:latin typeface="Comfortaa"/>
                <a:ea typeface="Comfortaa"/>
                <a:cs typeface="Comfortaa"/>
                <a:sym typeface="Comfortaa"/>
              </a:rPr>
              <a:t> muy contenta porque entiende la lección. Sus amigos, Juan y Ana, también </a:t>
            </a:r>
            <a:r>
              <a:rPr lang="en" sz="1100" u="sng">
                <a:latin typeface="Comfortaa"/>
                <a:ea typeface="Comfortaa"/>
                <a:cs typeface="Comfortaa"/>
                <a:sym typeface="Comfortaa"/>
              </a:rPr>
              <a:t>______</a:t>
            </a:r>
            <a:r>
              <a:rPr lang="en" sz="1100">
                <a:latin typeface="Comfortaa"/>
                <a:ea typeface="Comfortaa"/>
                <a:cs typeface="Comfortaa"/>
                <a:sym typeface="Comfortaa"/>
              </a:rPr>
              <a:t>contentos.</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highlight>
                  <a:srgbClr val="C9DAF8"/>
                </a:highlight>
                <a:latin typeface="Comfortaa"/>
                <a:ea typeface="Comfortaa"/>
                <a:cs typeface="Comfortaa"/>
                <a:sym typeface="Comfortaa"/>
              </a:rPr>
              <a:t>Once upon a time, there was a girl named María. María </a:t>
            </a:r>
            <a:r>
              <a:rPr lang="en" sz="1100" u="sng">
                <a:highlight>
                  <a:srgbClr val="C9DAF8"/>
                </a:highlight>
                <a:latin typeface="Comfortaa"/>
                <a:ea typeface="Comfortaa"/>
                <a:cs typeface="Comfortaa"/>
                <a:sym typeface="Comfortaa"/>
              </a:rPr>
              <a:t>is</a:t>
            </a:r>
            <a:r>
              <a:rPr lang="en" sz="1100">
                <a:highlight>
                  <a:srgbClr val="C9DAF8"/>
                </a:highlight>
                <a:latin typeface="Comfortaa"/>
                <a:ea typeface="Comfortaa"/>
                <a:cs typeface="Comfortaa"/>
                <a:sym typeface="Comfortaa"/>
              </a:rPr>
              <a:t> at school. She </a:t>
            </a:r>
            <a:r>
              <a:rPr lang="en" sz="1100" u="sng">
                <a:highlight>
                  <a:srgbClr val="C9DAF8"/>
                </a:highlight>
                <a:latin typeface="Comfortaa"/>
                <a:ea typeface="Comfortaa"/>
                <a:cs typeface="Comfortaa"/>
                <a:sym typeface="Comfortaa"/>
              </a:rPr>
              <a:t>is</a:t>
            </a:r>
            <a:r>
              <a:rPr lang="en" sz="1100">
                <a:highlight>
                  <a:srgbClr val="C9DAF8"/>
                </a:highlight>
                <a:latin typeface="Comfortaa"/>
                <a:ea typeface="Comfortaa"/>
                <a:cs typeface="Comfortaa"/>
                <a:sym typeface="Comfortaa"/>
              </a:rPr>
              <a:t> in her math class. </a:t>
            </a:r>
            <a:r>
              <a:rPr lang="en" sz="1100" u="sng">
                <a:highlight>
                  <a:srgbClr val="C9DAF8"/>
                </a:highlight>
                <a:latin typeface="Comfortaa"/>
                <a:ea typeface="Comfortaa"/>
                <a:cs typeface="Comfortaa"/>
                <a:sym typeface="Comfortaa"/>
              </a:rPr>
              <a:t>The teacher is </a:t>
            </a:r>
            <a:r>
              <a:rPr lang="en" sz="1100">
                <a:highlight>
                  <a:srgbClr val="C9DAF8"/>
                </a:highlight>
                <a:latin typeface="Comfortaa"/>
                <a:ea typeface="Comfortaa"/>
                <a:cs typeface="Comfortaa"/>
                <a:sym typeface="Comfortaa"/>
              </a:rPr>
              <a:t>at the board, and </a:t>
            </a:r>
            <a:r>
              <a:rPr lang="en" sz="1100" u="sng">
                <a:highlight>
                  <a:srgbClr val="C9DAF8"/>
                </a:highlight>
                <a:latin typeface="Comfortaa"/>
                <a:ea typeface="Comfortaa"/>
                <a:cs typeface="Comfortaa"/>
                <a:sym typeface="Comfortaa"/>
              </a:rPr>
              <a:t>the students are</a:t>
            </a:r>
            <a:r>
              <a:rPr lang="en" sz="1100">
                <a:highlight>
                  <a:srgbClr val="C9DAF8"/>
                </a:highlight>
                <a:latin typeface="Comfortaa"/>
                <a:ea typeface="Comfortaa"/>
                <a:cs typeface="Comfortaa"/>
                <a:sym typeface="Comfortaa"/>
              </a:rPr>
              <a:t> in their seats. María </a:t>
            </a:r>
            <a:r>
              <a:rPr lang="en" sz="1100" u="sng">
                <a:highlight>
                  <a:srgbClr val="C9DAF8"/>
                </a:highlight>
                <a:latin typeface="Comfortaa"/>
                <a:ea typeface="Comfortaa"/>
                <a:cs typeface="Comfortaa"/>
                <a:sym typeface="Comfortaa"/>
              </a:rPr>
              <a:t>is</a:t>
            </a:r>
            <a:r>
              <a:rPr lang="en" sz="1100">
                <a:highlight>
                  <a:srgbClr val="C9DAF8"/>
                </a:highlight>
                <a:latin typeface="Comfortaa"/>
                <a:ea typeface="Comfortaa"/>
                <a:cs typeface="Comfortaa"/>
                <a:sym typeface="Comfortaa"/>
              </a:rPr>
              <a:t> very happy because she understands the lesson. Her friends, Juan and Ana, </a:t>
            </a:r>
            <a:r>
              <a:rPr lang="en" sz="1100" u="sng">
                <a:highlight>
                  <a:srgbClr val="C9DAF8"/>
                </a:highlight>
                <a:latin typeface="Comfortaa"/>
                <a:ea typeface="Comfortaa"/>
                <a:cs typeface="Comfortaa"/>
                <a:sym typeface="Comfortaa"/>
              </a:rPr>
              <a:t>are</a:t>
            </a:r>
            <a:r>
              <a:rPr lang="en" sz="1100">
                <a:highlight>
                  <a:srgbClr val="C9DAF8"/>
                </a:highlight>
                <a:latin typeface="Comfortaa"/>
                <a:ea typeface="Comfortaa"/>
                <a:cs typeface="Comfortaa"/>
                <a:sym typeface="Comfortaa"/>
              </a:rPr>
              <a:t> also happy.</a:t>
            </a:r>
            <a:endParaRPr sz="1100">
              <a:highlight>
                <a:srgbClr val="C9DAF8"/>
              </a:highlight>
              <a:latin typeface="Comfortaa"/>
              <a:ea typeface="Comfortaa"/>
              <a:cs typeface="Comfortaa"/>
              <a:sym typeface="Comfortaa"/>
            </a:endParaRPr>
          </a:p>
          <a:p>
            <a:pPr indent="0" lvl="0" marL="0" rtl="0" algn="l">
              <a:lnSpc>
                <a:spcPct val="115000"/>
              </a:lnSpc>
              <a:spcBef>
                <a:spcPts val="0"/>
              </a:spcBef>
              <a:spcAft>
                <a:spcPts val="0"/>
              </a:spcAft>
              <a:buNone/>
            </a:pPr>
            <a:r>
              <a:t/>
            </a:r>
            <a:endParaRPr sz="1100">
              <a:latin typeface="Comfortaa"/>
              <a:ea typeface="Comfortaa"/>
              <a:cs typeface="Comfortaa"/>
              <a:sym typeface="Comfortaa"/>
            </a:endParaRPr>
          </a:p>
          <a:p>
            <a:pPr indent="0" lvl="0" marL="0" rtl="0" algn="l">
              <a:spcBef>
                <a:spcPts val="0"/>
              </a:spcBef>
              <a:spcAft>
                <a:spcPts val="0"/>
              </a:spcAft>
              <a:buNone/>
            </a:pPr>
            <a:r>
              <a:t/>
            </a:r>
            <a:endParaRPr sz="1800">
              <a:solidFill>
                <a:schemeClr val="lt2"/>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88" name="Google Shape;88;p16"/>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Comfortaa"/>
                <a:ea typeface="Comfortaa"/>
                <a:cs typeface="Comfortaa"/>
                <a:sym typeface="Comfortaa"/>
              </a:rPr>
              <a:t>Había una vez una niña llamada María. María </a:t>
            </a:r>
            <a:r>
              <a:rPr lang="en" sz="1100" u="sng">
                <a:solidFill>
                  <a:srgbClr val="000000"/>
                </a:solidFill>
                <a:latin typeface="Comfortaa"/>
                <a:ea typeface="Comfortaa"/>
                <a:cs typeface="Comfortaa"/>
                <a:sym typeface="Comfortaa"/>
              </a:rPr>
              <a:t>está_</a:t>
            </a:r>
            <a:r>
              <a:rPr lang="en" sz="1100">
                <a:solidFill>
                  <a:srgbClr val="000000"/>
                </a:solidFill>
                <a:latin typeface="Comfortaa"/>
                <a:ea typeface="Comfortaa"/>
                <a:cs typeface="Comfortaa"/>
                <a:sym typeface="Comfortaa"/>
              </a:rPr>
              <a:t> en la escuela. Ella </a:t>
            </a:r>
            <a:r>
              <a:rPr lang="en" sz="1100" u="sng">
                <a:solidFill>
                  <a:srgbClr val="000000"/>
                </a:solidFill>
                <a:latin typeface="Comfortaa"/>
                <a:ea typeface="Comfortaa"/>
                <a:cs typeface="Comfortaa"/>
                <a:sym typeface="Comfortaa"/>
              </a:rPr>
              <a:t>está</a:t>
            </a:r>
            <a:r>
              <a:rPr lang="en" sz="1100">
                <a:solidFill>
                  <a:srgbClr val="000000"/>
                </a:solidFill>
                <a:latin typeface="Comfortaa"/>
                <a:ea typeface="Comfortaa"/>
                <a:cs typeface="Comfortaa"/>
                <a:sym typeface="Comfortaa"/>
              </a:rPr>
              <a:t> en su clase de matemáticas. El profesor </a:t>
            </a:r>
            <a:r>
              <a:rPr lang="en" sz="1100" u="sng">
                <a:solidFill>
                  <a:srgbClr val="000000"/>
                </a:solidFill>
                <a:latin typeface="Comfortaa"/>
                <a:ea typeface="Comfortaa"/>
                <a:cs typeface="Comfortaa"/>
                <a:sym typeface="Comfortaa"/>
              </a:rPr>
              <a:t>está___</a:t>
            </a:r>
            <a:r>
              <a:rPr lang="en" sz="1100">
                <a:solidFill>
                  <a:srgbClr val="000000"/>
                </a:solidFill>
                <a:latin typeface="Comfortaa"/>
                <a:ea typeface="Comfortaa"/>
                <a:cs typeface="Comfortaa"/>
                <a:sym typeface="Comfortaa"/>
              </a:rPr>
              <a:t> en la pizarra, y los estudiantes </a:t>
            </a:r>
            <a:r>
              <a:rPr lang="en" sz="1100" u="sng">
                <a:solidFill>
                  <a:srgbClr val="000000"/>
                </a:solidFill>
                <a:latin typeface="Comfortaa"/>
                <a:ea typeface="Comfortaa"/>
                <a:cs typeface="Comfortaa"/>
                <a:sym typeface="Comfortaa"/>
              </a:rPr>
              <a:t>están</a:t>
            </a:r>
            <a:r>
              <a:rPr lang="en" sz="1100">
                <a:solidFill>
                  <a:srgbClr val="000000"/>
                </a:solidFill>
                <a:latin typeface="Comfortaa"/>
                <a:ea typeface="Comfortaa"/>
                <a:cs typeface="Comfortaa"/>
                <a:sym typeface="Comfortaa"/>
              </a:rPr>
              <a:t> en sus asientos. María </a:t>
            </a:r>
            <a:r>
              <a:rPr lang="en" sz="1100" u="sng">
                <a:solidFill>
                  <a:srgbClr val="000000"/>
                </a:solidFill>
                <a:latin typeface="Comfortaa"/>
                <a:ea typeface="Comfortaa"/>
                <a:cs typeface="Comfortaa"/>
                <a:sym typeface="Comfortaa"/>
              </a:rPr>
              <a:t>está</a:t>
            </a:r>
            <a:r>
              <a:rPr lang="en" sz="1100">
                <a:solidFill>
                  <a:srgbClr val="000000"/>
                </a:solidFill>
                <a:latin typeface="Comfortaa"/>
                <a:ea typeface="Comfortaa"/>
                <a:cs typeface="Comfortaa"/>
                <a:sym typeface="Comfortaa"/>
              </a:rPr>
              <a:t> muy contenta porque entiende la lección. Sus amigos, Juan y Ana, también </a:t>
            </a:r>
            <a:r>
              <a:rPr lang="en" sz="1100" u="sng">
                <a:solidFill>
                  <a:srgbClr val="000000"/>
                </a:solidFill>
                <a:latin typeface="Comfortaa"/>
                <a:ea typeface="Comfortaa"/>
                <a:cs typeface="Comfortaa"/>
                <a:sym typeface="Comfortaa"/>
              </a:rPr>
              <a:t>están </a:t>
            </a:r>
            <a:r>
              <a:rPr lang="en" sz="1100">
                <a:solidFill>
                  <a:srgbClr val="000000"/>
                </a:solidFill>
                <a:latin typeface="Comfortaa"/>
                <a:ea typeface="Comfortaa"/>
                <a:cs typeface="Comfortaa"/>
                <a:sym typeface="Comfortaa"/>
              </a:rPr>
              <a:t>contentos.</a:t>
            </a:r>
            <a:endParaRPr sz="1100">
              <a:solidFill>
                <a:srgbClr val="000000"/>
              </a:solidFill>
              <a:latin typeface="Comfortaa"/>
              <a:ea typeface="Comfortaa"/>
              <a:cs typeface="Comfortaa"/>
              <a:sym typeface="Comfortaa"/>
            </a:endParaRPr>
          </a:p>
          <a:p>
            <a:pPr indent="0" lvl="0" marL="0" rtl="0" algn="l">
              <a:spcBef>
                <a:spcPts val="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7"/>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700"/>
              <a:t>Conjugate the correct form of estar in the blank space, an English translation is given to help you</a:t>
            </a:r>
            <a:endParaRPr sz="2700"/>
          </a:p>
        </p:txBody>
      </p:sp>
      <p:grpSp>
        <p:nvGrpSpPr>
          <p:cNvPr id="94" name="Google Shape;94;p17"/>
          <p:cNvGrpSpPr/>
          <p:nvPr/>
        </p:nvGrpSpPr>
        <p:grpSpPr>
          <a:xfrm>
            <a:off x="3163875" y="1810650"/>
            <a:ext cx="1992275" cy="984300"/>
            <a:chOff x="3163875" y="1810650"/>
            <a:chExt cx="1992275" cy="984300"/>
          </a:xfrm>
        </p:grpSpPr>
        <p:sp>
          <p:nvSpPr>
            <p:cNvPr id="95" name="Google Shape;95;p17"/>
            <p:cNvSpPr txBox="1"/>
            <p:nvPr/>
          </p:nvSpPr>
          <p:spPr>
            <a:xfrm>
              <a:off x="3163875" y="1810650"/>
              <a:ext cx="1011600" cy="984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estoy (1)</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estás(2)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está(3)</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a:p>
          </p:txBody>
        </p:sp>
        <p:sp>
          <p:nvSpPr>
            <p:cNvPr id="96" name="Google Shape;96;p17"/>
            <p:cNvSpPr txBox="1"/>
            <p:nvPr/>
          </p:nvSpPr>
          <p:spPr>
            <a:xfrm>
              <a:off x="4104650" y="1810650"/>
              <a:ext cx="1051500" cy="743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estamos(4)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estáis(5)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están(6) </a:t>
              </a:r>
              <a:endParaRPr sz="1800">
                <a:solidFill>
                  <a:schemeClr val="lt2"/>
                </a:solidFill>
                <a:latin typeface="Roboto"/>
                <a:ea typeface="Roboto"/>
                <a:cs typeface="Roboto"/>
                <a:sym typeface="Roboto"/>
              </a:endParaRPr>
            </a:p>
          </p:txBody>
        </p:sp>
      </p:grpSp>
      <p:sp>
        <p:nvSpPr>
          <p:cNvPr id="97" name="Google Shape;97;p17"/>
          <p:cNvSpPr txBox="1"/>
          <p:nvPr/>
        </p:nvSpPr>
        <p:spPr>
          <a:xfrm>
            <a:off x="207250" y="2844925"/>
            <a:ext cx="8625300" cy="1824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Después de la clase de matemáticas, María </a:t>
            </a:r>
            <a:r>
              <a:rPr lang="en" sz="1100" u="sng">
                <a:latin typeface="Comfortaa"/>
                <a:ea typeface="Comfortaa"/>
                <a:cs typeface="Comfortaa"/>
                <a:sym typeface="Comfortaa"/>
              </a:rPr>
              <a:t>______</a:t>
            </a:r>
            <a:r>
              <a:rPr lang="en" sz="1100">
                <a:latin typeface="Comfortaa"/>
                <a:ea typeface="Comfortaa"/>
                <a:cs typeface="Comfortaa"/>
                <a:sym typeface="Comfortaa"/>
              </a:rPr>
              <a:t> en el patio de recreo. Juan y Ana </a:t>
            </a:r>
            <a:r>
              <a:rPr lang="en" sz="1100" u="sng">
                <a:latin typeface="Comfortaa"/>
                <a:ea typeface="Comfortaa"/>
                <a:cs typeface="Comfortaa"/>
                <a:sym typeface="Comfortaa"/>
              </a:rPr>
              <a:t>______</a:t>
            </a:r>
            <a:r>
              <a:rPr lang="en" sz="1100">
                <a:latin typeface="Comfortaa"/>
                <a:ea typeface="Comfortaa"/>
                <a:cs typeface="Comfortaa"/>
                <a:sym typeface="Comfortaa"/>
              </a:rPr>
              <a:t> con ella. Ellos </a:t>
            </a:r>
            <a:r>
              <a:rPr lang="en" sz="1100" u="sng">
                <a:latin typeface="Comfortaa"/>
                <a:ea typeface="Comfortaa"/>
                <a:cs typeface="Comfortaa"/>
                <a:sym typeface="Comfortaa"/>
              </a:rPr>
              <a:t>______</a:t>
            </a:r>
            <a:r>
              <a:rPr lang="en" sz="1100">
                <a:latin typeface="Comfortaa"/>
                <a:ea typeface="Comfortaa"/>
                <a:cs typeface="Comfortaa"/>
                <a:sym typeface="Comfortaa"/>
              </a:rPr>
              <a:t>jugando al fútbol. Todos los niños</a:t>
            </a:r>
            <a:r>
              <a:rPr lang="en" sz="1100" u="sng">
                <a:latin typeface="Comfortaa"/>
                <a:ea typeface="Comfortaa"/>
                <a:cs typeface="Comfortaa"/>
                <a:sym typeface="Comfortaa"/>
              </a:rPr>
              <a:t>______ f</a:t>
            </a:r>
            <a:r>
              <a:rPr lang="en" sz="1100">
                <a:latin typeface="Comfortaa"/>
                <a:ea typeface="Comfortaa"/>
                <a:cs typeface="Comfortaa"/>
                <a:sym typeface="Comfortaa"/>
              </a:rPr>
              <a:t>elices. El sol </a:t>
            </a:r>
            <a:r>
              <a:rPr lang="en" sz="1100" u="sng">
                <a:latin typeface="Comfortaa"/>
                <a:ea typeface="Comfortaa"/>
                <a:cs typeface="Comfortaa"/>
                <a:sym typeface="Comfortaa"/>
              </a:rPr>
              <a:t>______</a:t>
            </a:r>
            <a:r>
              <a:rPr lang="en" sz="1100">
                <a:latin typeface="Comfortaa"/>
                <a:ea typeface="Comfortaa"/>
                <a:cs typeface="Comfortaa"/>
                <a:sym typeface="Comfortaa"/>
              </a:rPr>
              <a:t>brillando y el cielo </a:t>
            </a:r>
            <a:r>
              <a:rPr lang="en" sz="1100" u="sng">
                <a:latin typeface="Comfortaa"/>
                <a:ea typeface="Comfortaa"/>
                <a:cs typeface="Comfortaa"/>
                <a:sym typeface="Comfortaa"/>
              </a:rPr>
              <a:t>______</a:t>
            </a:r>
            <a:r>
              <a:rPr lang="en" sz="1100">
                <a:latin typeface="Comfortaa"/>
                <a:ea typeface="Comfortaa"/>
                <a:cs typeface="Comfortaa"/>
                <a:sym typeface="Comfortaa"/>
              </a:rPr>
              <a:t>azul.</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sz="1100">
              <a:highlight>
                <a:srgbClr val="C9DAF8"/>
              </a:highlight>
              <a:latin typeface="Comfortaa"/>
              <a:ea typeface="Comfortaa"/>
              <a:cs typeface="Comfortaa"/>
              <a:sym typeface="Comfortaa"/>
            </a:endParaRPr>
          </a:p>
          <a:p>
            <a:pPr indent="0" lvl="0" marL="0" rtl="0" algn="l">
              <a:lnSpc>
                <a:spcPct val="115000"/>
              </a:lnSpc>
              <a:spcBef>
                <a:spcPts val="0"/>
              </a:spcBef>
              <a:spcAft>
                <a:spcPts val="0"/>
              </a:spcAft>
              <a:buNone/>
            </a:pPr>
            <a:r>
              <a:rPr lang="en" sz="1100">
                <a:highlight>
                  <a:srgbClr val="C9DAF8"/>
                </a:highlight>
                <a:latin typeface="Comfortaa"/>
                <a:ea typeface="Comfortaa"/>
                <a:cs typeface="Comfortaa"/>
                <a:sym typeface="Comfortaa"/>
              </a:rPr>
              <a:t>After math class, María </a:t>
            </a:r>
            <a:r>
              <a:rPr lang="en" sz="1100" u="sng">
                <a:highlight>
                  <a:srgbClr val="C9DAF8"/>
                </a:highlight>
                <a:latin typeface="Comfortaa"/>
                <a:ea typeface="Comfortaa"/>
                <a:cs typeface="Comfortaa"/>
                <a:sym typeface="Comfortaa"/>
              </a:rPr>
              <a:t>is</a:t>
            </a:r>
            <a:r>
              <a:rPr lang="en" sz="1100">
                <a:highlight>
                  <a:srgbClr val="C9DAF8"/>
                </a:highlight>
                <a:latin typeface="Comfortaa"/>
                <a:ea typeface="Comfortaa"/>
                <a:cs typeface="Comfortaa"/>
                <a:sym typeface="Comfortaa"/>
              </a:rPr>
              <a:t> on the playground. Juan and Ana </a:t>
            </a:r>
            <a:r>
              <a:rPr lang="en" sz="1100" u="sng">
                <a:highlight>
                  <a:srgbClr val="C9DAF8"/>
                </a:highlight>
                <a:latin typeface="Comfortaa"/>
                <a:ea typeface="Comfortaa"/>
                <a:cs typeface="Comfortaa"/>
                <a:sym typeface="Comfortaa"/>
              </a:rPr>
              <a:t>are</a:t>
            </a:r>
            <a:r>
              <a:rPr lang="en" sz="1100">
                <a:highlight>
                  <a:srgbClr val="C9DAF8"/>
                </a:highlight>
                <a:latin typeface="Comfortaa"/>
                <a:ea typeface="Comfortaa"/>
                <a:cs typeface="Comfortaa"/>
                <a:sym typeface="Comfortaa"/>
              </a:rPr>
              <a:t> with her. They </a:t>
            </a:r>
            <a:r>
              <a:rPr lang="en" sz="1100" u="sng">
                <a:highlight>
                  <a:srgbClr val="C9DAF8"/>
                </a:highlight>
                <a:latin typeface="Comfortaa"/>
                <a:ea typeface="Comfortaa"/>
                <a:cs typeface="Comfortaa"/>
                <a:sym typeface="Comfortaa"/>
              </a:rPr>
              <a:t>are</a:t>
            </a:r>
            <a:r>
              <a:rPr lang="en" sz="1100">
                <a:highlight>
                  <a:srgbClr val="C9DAF8"/>
                </a:highlight>
                <a:latin typeface="Comfortaa"/>
                <a:ea typeface="Comfortaa"/>
                <a:cs typeface="Comfortaa"/>
                <a:sym typeface="Comfortaa"/>
              </a:rPr>
              <a:t> playing soccer. All the children </a:t>
            </a:r>
            <a:r>
              <a:rPr lang="en" sz="1100" u="sng">
                <a:highlight>
                  <a:srgbClr val="C9DAF8"/>
                </a:highlight>
                <a:latin typeface="Comfortaa"/>
                <a:ea typeface="Comfortaa"/>
                <a:cs typeface="Comfortaa"/>
                <a:sym typeface="Comfortaa"/>
              </a:rPr>
              <a:t>are</a:t>
            </a:r>
            <a:r>
              <a:rPr lang="en" sz="1100">
                <a:highlight>
                  <a:srgbClr val="C9DAF8"/>
                </a:highlight>
                <a:latin typeface="Comfortaa"/>
                <a:ea typeface="Comfortaa"/>
                <a:cs typeface="Comfortaa"/>
                <a:sym typeface="Comfortaa"/>
              </a:rPr>
              <a:t> happy. The sun </a:t>
            </a:r>
            <a:r>
              <a:rPr lang="en" sz="1100" u="sng">
                <a:highlight>
                  <a:srgbClr val="C9DAF8"/>
                </a:highlight>
                <a:latin typeface="Comfortaa"/>
                <a:ea typeface="Comfortaa"/>
                <a:cs typeface="Comfortaa"/>
                <a:sym typeface="Comfortaa"/>
              </a:rPr>
              <a:t>is</a:t>
            </a:r>
            <a:r>
              <a:rPr lang="en" sz="1100">
                <a:highlight>
                  <a:srgbClr val="C9DAF8"/>
                </a:highlight>
                <a:latin typeface="Comfortaa"/>
                <a:ea typeface="Comfortaa"/>
                <a:cs typeface="Comfortaa"/>
                <a:sym typeface="Comfortaa"/>
              </a:rPr>
              <a:t> shining and the sky </a:t>
            </a:r>
            <a:r>
              <a:rPr lang="en" sz="1100" u="sng">
                <a:highlight>
                  <a:srgbClr val="C9DAF8"/>
                </a:highlight>
                <a:latin typeface="Comfortaa"/>
                <a:ea typeface="Comfortaa"/>
                <a:cs typeface="Comfortaa"/>
                <a:sym typeface="Comfortaa"/>
              </a:rPr>
              <a:t>is</a:t>
            </a:r>
            <a:r>
              <a:rPr lang="en" sz="1100">
                <a:highlight>
                  <a:srgbClr val="C9DAF8"/>
                </a:highlight>
                <a:latin typeface="Comfortaa"/>
                <a:ea typeface="Comfortaa"/>
                <a:cs typeface="Comfortaa"/>
                <a:sym typeface="Comfortaa"/>
              </a:rPr>
              <a:t> blue.</a:t>
            </a:r>
            <a:endParaRPr sz="1100">
              <a:highlight>
                <a:srgbClr val="C9DAF8"/>
              </a:highlight>
              <a:latin typeface="Comfortaa"/>
              <a:ea typeface="Comfortaa"/>
              <a:cs typeface="Comfortaa"/>
              <a:sym typeface="Comfortaa"/>
            </a:endParaRPr>
          </a:p>
          <a:p>
            <a:pPr indent="0" lvl="0" marL="0" rtl="0" algn="l">
              <a:lnSpc>
                <a:spcPct val="115000"/>
              </a:lnSpc>
              <a:spcBef>
                <a:spcPts val="0"/>
              </a:spcBef>
              <a:spcAft>
                <a:spcPts val="0"/>
              </a:spcAft>
              <a:buNone/>
            </a:pPr>
            <a:r>
              <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sz="1100">
              <a:latin typeface="Comfortaa"/>
              <a:ea typeface="Comfortaa"/>
              <a:cs typeface="Comfortaa"/>
              <a:sym typeface="Comfortaa"/>
            </a:endParaRPr>
          </a:p>
          <a:p>
            <a:pPr indent="0" lvl="0" marL="0" rtl="0" algn="l">
              <a:spcBef>
                <a:spcPts val="0"/>
              </a:spcBef>
              <a:spcAft>
                <a:spcPts val="0"/>
              </a:spcAft>
              <a:buNone/>
            </a:pPr>
            <a:r>
              <a:t/>
            </a:r>
            <a:endParaRPr sz="1800">
              <a:solidFill>
                <a:schemeClr val="lt2"/>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03" name="Google Shape;103;p18"/>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Comfortaa"/>
                <a:ea typeface="Comfortaa"/>
                <a:cs typeface="Comfortaa"/>
                <a:sym typeface="Comfortaa"/>
              </a:rPr>
              <a:t>Después de la clase de matemáticas, María </a:t>
            </a:r>
            <a:r>
              <a:rPr lang="en" sz="1100" u="sng">
                <a:solidFill>
                  <a:srgbClr val="000000"/>
                </a:solidFill>
                <a:latin typeface="Comfortaa"/>
                <a:ea typeface="Comfortaa"/>
                <a:cs typeface="Comfortaa"/>
                <a:sym typeface="Comfortaa"/>
              </a:rPr>
              <a:t>está</a:t>
            </a:r>
            <a:r>
              <a:rPr lang="en" sz="1100">
                <a:solidFill>
                  <a:srgbClr val="000000"/>
                </a:solidFill>
                <a:latin typeface="Comfortaa"/>
                <a:ea typeface="Comfortaa"/>
                <a:cs typeface="Comfortaa"/>
                <a:sym typeface="Comfortaa"/>
              </a:rPr>
              <a:t> en el patio de recreo. Juan y Ana </a:t>
            </a:r>
            <a:r>
              <a:rPr lang="en" sz="1100" u="sng">
                <a:solidFill>
                  <a:srgbClr val="000000"/>
                </a:solidFill>
                <a:latin typeface="Comfortaa"/>
                <a:ea typeface="Comfortaa"/>
                <a:cs typeface="Comfortaa"/>
                <a:sym typeface="Comfortaa"/>
              </a:rPr>
              <a:t>están_</a:t>
            </a:r>
            <a:r>
              <a:rPr lang="en" sz="1100">
                <a:solidFill>
                  <a:srgbClr val="000000"/>
                </a:solidFill>
                <a:latin typeface="Comfortaa"/>
                <a:ea typeface="Comfortaa"/>
                <a:cs typeface="Comfortaa"/>
                <a:sym typeface="Comfortaa"/>
              </a:rPr>
              <a:t> con ella. Ellos </a:t>
            </a:r>
            <a:r>
              <a:rPr lang="en" sz="1100" u="sng">
                <a:solidFill>
                  <a:srgbClr val="000000"/>
                </a:solidFill>
                <a:latin typeface="Comfortaa"/>
                <a:ea typeface="Comfortaa"/>
                <a:cs typeface="Comfortaa"/>
                <a:sym typeface="Comfortaa"/>
              </a:rPr>
              <a:t>están_</a:t>
            </a:r>
            <a:r>
              <a:rPr lang="en" sz="1100">
                <a:solidFill>
                  <a:srgbClr val="000000"/>
                </a:solidFill>
                <a:latin typeface="Comfortaa"/>
                <a:ea typeface="Comfortaa"/>
                <a:cs typeface="Comfortaa"/>
                <a:sym typeface="Comfortaa"/>
              </a:rPr>
              <a:t> jugando al fútbol. Todos los niños </a:t>
            </a:r>
            <a:r>
              <a:rPr lang="en" sz="1100" u="sng">
                <a:solidFill>
                  <a:srgbClr val="000000"/>
                </a:solidFill>
                <a:latin typeface="Comfortaa"/>
                <a:ea typeface="Comfortaa"/>
                <a:cs typeface="Comfortaa"/>
                <a:sym typeface="Comfortaa"/>
              </a:rPr>
              <a:t>_están</a:t>
            </a:r>
            <a:r>
              <a:rPr lang="en" sz="1100">
                <a:solidFill>
                  <a:srgbClr val="000000"/>
                </a:solidFill>
                <a:latin typeface="Comfortaa"/>
                <a:ea typeface="Comfortaa"/>
                <a:cs typeface="Comfortaa"/>
                <a:sym typeface="Comfortaa"/>
              </a:rPr>
              <a:t> felices. El sol </a:t>
            </a:r>
            <a:r>
              <a:rPr lang="en" sz="1100" u="sng">
                <a:solidFill>
                  <a:srgbClr val="000000"/>
                </a:solidFill>
                <a:latin typeface="Comfortaa"/>
                <a:ea typeface="Comfortaa"/>
                <a:cs typeface="Comfortaa"/>
                <a:sym typeface="Comfortaa"/>
              </a:rPr>
              <a:t>_está__</a:t>
            </a:r>
            <a:r>
              <a:rPr lang="en" sz="1100">
                <a:solidFill>
                  <a:srgbClr val="000000"/>
                </a:solidFill>
                <a:latin typeface="Comfortaa"/>
                <a:ea typeface="Comfortaa"/>
                <a:cs typeface="Comfortaa"/>
                <a:sym typeface="Comfortaa"/>
              </a:rPr>
              <a:t> brillando y el cielo </a:t>
            </a:r>
            <a:r>
              <a:rPr lang="en" sz="1100" u="sng">
                <a:solidFill>
                  <a:srgbClr val="000000"/>
                </a:solidFill>
                <a:latin typeface="Comfortaa"/>
                <a:ea typeface="Comfortaa"/>
                <a:cs typeface="Comfortaa"/>
                <a:sym typeface="Comfortaa"/>
              </a:rPr>
              <a:t>_está_</a:t>
            </a:r>
            <a:r>
              <a:rPr lang="en" sz="1100">
                <a:solidFill>
                  <a:srgbClr val="000000"/>
                </a:solidFill>
                <a:latin typeface="Comfortaa"/>
                <a:ea typeface="Comfortaa"/>
                <a:cs typeface="Comfortaa"/>
                <a:sym typeface="Comfortaa"/>
              </a:rPr>
              <a:t> azul.</a:t>
            </a:r>
            <a:endParaRPr sz="1100">
              <a:solidFill>
                <a:srgbClr val="000000"/>
              </a:solidFill>
              <a:latin typeface="Comfortaa"/>
              <a:ea typeface="Comfortaa"/>
              <a:cs typeface="Comfortaa"/>
              <a:sym typeface="Comfortaa"/>
            </a:endParaRPr>
          </a:p>
          <a:p>
            <a:pPr indent="0" lvl="0" marL="0" rtl="0" algn="l">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spcBef>
                <a:spcPts val="0"/>
              </a:spcBef>
              <a:spcAft>
                <a:spcPts val="160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700"/>
              <a:t>Conjugate the correct form of estar in the blank space, an English translation is given to help you</a:t>
            </a:r>
            <a:endParaRPr sz="2700"/>
          </a:p>
        </p:txBody>
      </p:sp>
      <p:grpSp>
        <p:nvGrpSpPr>
          <p:cNvPr id="109" name="Google Shape;109;p19"/>
          <p:cNvGrpSpPr/>
          <p:nvPr/>
        </p:nvGrpSpPr>
        <p:grpSpPr>
          <a:xfrm>
            <a:off x="3163875" y="1810650"/>
            <a:ext cx="1992275" cy="984300"/>
            <a:chOff x="3163875" y="1810650"/>
            <a:chExt cx="1992275" cy="984300"/>
          </a:xfrm>
        </p:grpSpPr>
        <p:sp>
          <p:nvSpPr>
            <p:cNvPr id="110" name="Google Shape;110;p19"/>
            <p:cNvSpPr txBox="1"/>
            <p:nvPr/>
          </p:nvSpPr>
          <p:spPr>
            <a:xfrm>
              <a:off x="3163875" y="1810650"/>
              <a:ext cx="1011600" cy="984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estoy (1)</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estás(2)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está(3)</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a:p>
          </p:txBody>
        </p:sp>
        <p:sp>
          <p:nvSpPr>
            <p:cNvPr id="111" name="Google Shape;111;p19"/>
            <p:cNvSpPr txBox="1"/>
            <p:nvPr/>
          </p:nvSpPr>
          <p:spPr>
            <a:xfrm>
              <a:off x="4104650" y="1810650"/>
              <a:ext cx="1051500" cy="743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estamos(4)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estáis(5)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están(6) </a:t>
              </a:r>
              <a:endParaRPr sz="1800">
                <a:solidFill>
                  <a:schemeClr val="lt2"/>
                </a:solidFill>
                <a:latin typeface="Roboto"/>
                <a:ea typeface="Roboto"/>
                <a:cs typeface="Roboto"/>
                <a:sym typeface="Roboto"/>
              </a:endParaRPr>
            </a:p>
          </p:txBody>
        </p:sp>
      </p:grpSp>
      <p:sp>
        <p:nvSpPr>
          <p:cNvPr id="112" name="Google Shape;112;p19"/>
          <p:cNvSpPr txBox="1"/>
          <p:nvPr/>
        </p:nvSpPr>
        <p:spPr>
          <a:xfrm>
            <a:off x="207250" y="2844925"/>
            <a:ext cx="8625300" cy="1522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Más tarde, María _______ en la biblioteca. Ella </a:t>
            </a:r>
            <a:r>
              <a:rPr lang="en" sz="1100">
                <a:latin typeface="Comfortaa"/>
                <a:ea typeface="Comfortaa"/>
                <a:cs typeface="Comfortaa"/>
                <a:sym typeface="Comfortaa"/>
              </a:rPr>
              <a:t>_______</a:t>
            </a:r>
            <a:r>
              <a:rPr lang="en" sz="1100">
                <a:latin typeface="Comfortaa"/>
                <a:ea typeface="Comfortaa"/>
                <a:cs typeface="Comfortaa"/>
                <a:sym typeface="Comfortaa"/>
              </a:rPr>
              <a:t>leyendo un libro. Sus amigos </a:t>
            </a:r>
            <a:r>
              <a:rPr lang="en" sz="1100">
                <a:latin typeface="Comfortaa"/>
                <a:ea typeface="Comfortaa"/>
                <a:cs typeface="Comfortaa"/>
                <a:sym typeface="Comfortaa"/>
              </a:rPr>
              <a:t>_______</a:t>
            </a:r>
            <a:r>
              <a:rPr lang="en" sz="1100">
                <a:latin typeface="Comfortaa"/>
                <a:ea typeface="Comfortaa"/>
                <a:cs typeface="Comfortaa"/>
                <a:sym typeface="Comfortaa"/>
              </a:rPr>
              <a:t> en la sección de libros de aventura. La bibliotecaria </a:t>
            </a:r>
            <a:r>
              <a:rPr lang="en" sz="1100">
                <a:latin typeface="Comfortaa"/>
                <a:ea typeface="Comfortaa"/>
                <a:cs typeface="Comfortaa"/>
                <a:sym typeface="Comfortaa"/>
              </a:rPr>
              <a:t>_______</a:t>
            </a:r>
            <a:r>
              <a:rPr lang="en" sz="1100">
                <a:latin typeface="Comfortaa"/>
                <a:ea typeface="Comfortaa"/>
                <a:cs typeface="Comfortaa"/>
                <a:sym typeface="Comfortaa"/>
              </a:rPr>
              <a:t>en su escritorio, y los estudiantes </a:t>
            </a:r>
            <a:r>
              <a:rPr lang="en" sz="1100">
                <a:latin typeface="Comfortaa"/>
                <a:ea typeface="Comfortaa"/>
                <a:cs typeface="Comfortaa"/>
                <a:sym typeface="Comfortaa"/>
              </a:rPr>
              <a:t>_______</a:t>
            </a:r>
            <a:r>
              <a:rPr lang="en" sz="1100">
                <a:latin typeface="Comfortaa"/>
                <a:ea typeface="Comfortaa"/>
                <a:cs typeface="Comfortaa"/>
                <a:sym typeface="Comfortaa"/>
              </a:rPr>
              <a:t> tranquilos.</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sz="1100">
              <a:highlight>
                <a:srgbClr val="C9DAF8"/>
              </a:highlight>
              <a:latin typeface="Comfortaa"/>
              <a:ea typeface="Comfortaa"/>
              <a:cs typeface="Comfortaa"/>
              <a:sym typeface="Comfortaa"/>
            </a:endParaRPr>
          </a:p>
          <a:p>
            <a:pPr indent="0" lvl="0" marL="0" rtl="0" algn="l">
              <a:lnSpc>
                <a:spcPct val="115000"/>
              </a:lnSpc>
              <a:spcBef>
                <a:spcPts val="0"/>
              </a:spcBef>
              <a:spcAft>
                <a:spcPts val="0"/>
              </a:spcAft>
              <a:buNone/>
            </a:pPr>
            <a:r>
              <a:rPr lang="en" sz="1100">
                <a:highlight>
                  <a:srgbClr val="C9DAF8"/>
                </a:highlight>
                <a:latin typeface="Comfortaa"/>
                <a:ea typeface="Comfortaa"/>
                <a:cs typeface="Comfortaa"/>
                <a:sym typeface="Comfortaa"/>
              </a:rPr>
              <a:t>Later, María </a:t>
            </a:r>
            <a:r>
              <a:rPr lang="en" sz="1100" u="sng">
                <a:highlight>
                  <a:srgbClr val="C9DAF8"/>
                </a:highlight>
                <a:latin typeface="Comfortaa"/>
                <a:ea typeface="Comfortaa"/>
                <a:cs typeface="Comfortaa"/>
                <a:sym typeface="Comfortaa"/>
              </a:rPr>
              <a:t>is</a:t>
            </a:r>
            <a:r>
              <a:rPr lang="en" sz="1100">
                <a:highlight>
                  <a:srgbClr val="C9DAF8"/>
                </a:highlight>
                <a:latin typeface="Comfortaa"/>
                <a:ea typeface="Comfortaa"/>
                <a:cs typeface="Comfortaa"/>
                <a:sym typeface="Comfortaa"/>
              </a:rPr>
              <a:t> in the library. She </a:t>
            </a:r>
            <a:r>
              <a:rPr lang="en" sz="1100" u="sng">
                <a:highlight>
                  <a:srgbClr val="C9DAF8"/>
                </a:highlight>
                <a:latin typeface="Comfortaa"/>
                <a:ea typeface="Comfortaa"/>
                <a:cs typeface="Comfortaa"/>
                <a:sym typeface="Comfortaa"/>
              </a:rPr>
              <a:t>is</a:t>
            </a:r>
            <a:r>
              <a:rPr lang="en" sz="1100">
                <a:highlight>
                  <a:srgbClr val="C9DAF8"/>
                </a:highlight>
                <a:latin typeface="Comfortaa"/>
                <a:ea typeface="Comfortaa"/>
                <a:cs typeface="Comfortaa"/>
                <a:sym typeface="Comfortaa"/>
              </a:rPr>
              <a:t> reading a book. Her friends are in the adventure books section. The librarian is at her desk, and the students are quiet.</a:t>
            </a:r>
            <a:endParaRPr sz="1100">
              <a:highlight>
                <a:srgbClr val="C9DAF8"/>
              </a:highlight>
              <a:latin typeface="Comfortaa"/>
              <a:ea typeface="Comfortaa"/>
              <a:cs typeface="Comfortaa"/>
              <a:sym typeface="Comfortaa"/>
            </a:endParaRPr>
          </a:p>
          <a:p>
            <a:pPr indent="0" lvl="0" marL="0" rtl="0" algn="l">
              <a:lnSpc>
                <a:spcPct val="115000"/>
              </a:lnSpc>
              <a:spcBef>
                <a:spcPts val="0"/>
              </a:spcBef>
              <a:spcAft>
                <a:spcPts val="0"/>
              </a:spcAft>
              <a:buNone/>
            </a:pPr>
            <a:r>
              <a:t/>
            </a:r>
            <a:endParaRPr sz="1100">
              <a:latin typeface="Comfortaa"/>
              <a:ea typeface="Comfortaa"/>
              <a:cs typeface="Comfortaa"/>
              <a:sym typeface="Comfortaa"/>
            </a:endParaRPr>
          </a:p>
          <a:p>
            <a:pPr indent="0" lvl="0" marL="0" rtl="0" algn="l">
              <a:spcBef>
                <a:spcPts val="0"/>
              </a:spcBef>
              <a:spcAft>
                <a:spcPts val="0"/>
              </a:spcAft>
              <a:buNone/>
            </a:pPr>
            <a:r>
              <a:t/>
            </a:r>
            <a:endParaRPr sz="1100">
              <a:latin typeface="Comfortaa"/>
              <a:ea typeface="Comfortaa"/>
              <a:cs typeface="Comfortaa"/>
              <a:sym typeface="Comforta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0"/>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a:t>
            </a:r>
            <a:endParaRPr/>
          </a:p>
        </p:txBody>
      </p:sp>
      <p:sp>
        <p:nvSpPr>
          <p:cNvPr id="118" name="Google Shape;118;p20"/>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Comfortaa"/>
                <a:ea typeface="Comfortaa"/>
                <a:cs typeface="Comfortaa"/>
                <a:sym typeface="Comfortaa"/>
              </a:rPr>
              <a:t>Más tarde, María __</a:t>
            </a:r>
            <a:r>
              <a:rPr lang="en" sz="1100" u="sng">
                <a:solidFill>
                  <a:srgbClr val="000000"/>
                </a:solidFill>
                <a:latin typeface="Comfortaa"/>
                <a:ea typeface="Comfortaa"/>
                <a:cs typeface="Comfortaa"/>
                <a:sym typeface="Comfortaa"/>
              </a:rPr>
              <a:t>está</a:t>
            </a:r>
            <a:r>
              <a:rPr lang="en" sz="1100">
                <a:solidFill>
                  <a:srgbClr val="000000"/>
                </a:solidFill>
                <a:latin typeface="Comfortaa"/>
                <a:ea typeface="Comfortaa"/>
                <a:cs typeface="Comfortaa"/>
                <a:sym typeface="Comfortaa"/>
              </a:rPr>
              <a:t>_ en la biblioteca. Ella _</a:t>
            </a:r>
            <a:r>
              <a:rPr lang="en" sz="1100" u="sng">
                <a:solidFill>
                  <a:srgbClr val="000000"/>
                </a:solidFill>
                <a:latin typeface="Comfortaa"/>
                <a:ea typeface="Comfortaa"/>
                <a:cs typeface="Comfortaa"/>
                <a:sym typeface="Comfortaa"/>
              </a:rPr>
              <a:t>está</a:t>
            </a:r>
            <a:r>
              <a:rPr lang="en" sz="1100">
                <a:solidFill>
                  <a:srgbClr val="000000"/>
                </a:solidFill>
                <a:latin typeface="Comfortaa"/>
                <a:ea typeface="Comfortaa"/>
                <a:cs typeface="Comfortaa"/>
                <a:sym typeface="Comfortaa"/>
              </a:rPr>
              <a:t>_ leyendo un libro. Sus amigos </a:t>
            </a:r>
            <a:r>
              <a:rPr lang="en" sz="1100" u="sng">
                <a:solidFill>
                  <a:srgbClr val="000000"/>
                </a:solidFill>
                <a:latin typeface="Comfortaa"/>
                <a:ea typeface="Comfortaa"/>
                <a:cs typeface="Comfortaa"/>
                <a:sym typeface="Comfortaa"/>
              </a:rPr>
              <a:t>están_</a:t>
            </a:r>
            <a:r>
              <a:rPr lang="en" sz="1100">
                <a:solidFill>
                  <a:srgbClr val="000000"/>
                </a:solidFill>
                <a:latin typeface="Comfortaa"/>
                <a:ea typeface="Comfortaa"/>
                <a:cs typeface="Comfortaa"/>
                <a:sym typeface="Comfortaa"/>
              </a:rPr>
              <a:t> en la sección de libros de aventura. La bibliotecaria _</a:t>
            </a:r>
            <a:r>
              <a:rPr lang="en" sz="1100" u="sng">
                <a:solidFill>
                  <a:srgbClr val="000000"/>
                </a:solidFill>
                <a:latin typeface="Comfortaa"/>
                <a:ea typeface="Comfortaa"/>
                <a:cs typeface="Comfortaa"/>
                <a:sym typeface="Comfortaa"/>
              </a:rPr>
              <a:t>está_</a:t>
            </a:r>
            <a:r>
              <a:rPr lang="en" sz="1100">
                <a:solidFill>
                  <a:srgbClr val="000000"/>
                </a:solidFill>
                <a:latin typeface="Comfortaa"/>
                <a:ea typeface="Comfortaa"/>
                <a:cs typeface="Comfortaa"/>
                <a:sym typeface="Comfortaa"/>
              </a:rPr>
              <a:t>en su escritorio, y los estudiantes </a:t>
            </a:r>
            <a:r>
              <a:rPr lang="en" sz="1100" u="sng">
                <a:solidFill>
                  <a:srgbClr val="000000"/>
                </a:solidFill>
                <a:latin typeface="Comfortaa"/>
                <a:ea typeface="Comfortaa"/>
                <a:cs typeface="Comfortaa"/>
                <a:sym typeface="Comfortaa"/>
              </a:rPr>
              <a:t>están</a:t>
            </a:r>
            <a:r>
              <a:rPr lang="en" sz="1100">
                <a:solidFill>
                  <a:srgbClr val="000000"/>
                </a:solidFill>
                <a:latin typeface="Comfortaa"/>
                <a:ea typeface="Comfortaa"/>
                <a:cs typeface="Comfortaa"/>
                <a:sym typeface="Comfortaa"/>
              </a:rPr>
              <a:t> tranquilos.</a:t>
            </a:r>
            <a:endParaRPr sz="1100">
              <a:solidFill>
                <a:srgbClr val="000000"/>
              </a:solidFill>
              <a:latin typeface="Comfortaa"/>
              <a:ea typeface="Comfortaa"/>
              <a:cs typeface="Comfortaa"/>
              <a:sym typeface="Comfortaa"/>
            </a:endParaRPr>
          </a:p>
          <a:p>
            <a:pPr indent="0" lvl="0" marL="0" rtl="0" algn="l">
              <a:spcBef>
                <a:spcPts val="0"/>
              </a:spcBef>
              <a:spcAft>
                <a:spcPts val="0"/>
              </a:spcAft>
              <a:buNone/>
            </a:pPr>
            <a:r>
              <a:t/>
            </a:r>
            <a:endParaRPr sz="1100">
              <a:solidFill>
                <a:srgbClr val="000000"/>
              </a:solidFill>
              <a:latin typeface="Comfortaa"/>
              <a:ea typeface="Comfortaa"/>
              <a:cs typeface="Comfortaa"/>
              <a:sym typeface="Comfortaa"/>
            </a:endParaRPr>
          </a:p>
          <a:p>
            <a:pPr indent="0" lvl="0" marL="0" rtl="0" algn="l">
              <a:spcBef>
                <a:spcPts val="0"/>
              </a:spcBef>
              <a:spcAft>
                <a:spcPts val="1600"/>
              </a:spcAft>
              <a:buNone/>
            </a:pPr>
            <a:r>
              <a:t/>
            </a:r>
            <a:endParaRPr sz="1100">
              <a:solidFill>
                <a:srgbClr val="000000"/>
              </a:solidFill>
              <a:latin typeface="Comfortaa"/>
              <a:ea typeface="Comfortaa"/>
              <a:cs typeface="Comfortaa"/>
              <a:sym typeface="Comforta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1"/>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700"/>
              <a:t>Conjugate the correct form of estar in the blank space, an English translation is given to help you</a:t>
            </a:r>
            <a:endParaRPr sz="2700"/>
          </a:p>
        </p:txBody>
      </p:sp>
      <p:grpSp>
        <p:nvGrpSpPr>
          <p:cNvPr id="124" name="Google Shape;124;p21"/>
          <p:cNvGrpSpPr/>
          <p:nvPr/>
        </p:nvGrpSpPr>
        <p:grpSpPr>
          <a:xfrm>
            <a:off x="3163875" y="1810650"/>
            <a:ext cx="1992275" cy="984300"/>
            <a:chOff x="3163875" y="1810650"/>
            <a:chExt cx="1992275" cy="984300"/>
          </a:xfrm>
        </p:grpSpPr>
        <p:sp>
          <p:nvSpPr>
            <p:cNvPr id="125" name="Google Shape;125;p21"/>
            <p:cNvSpPr txBox="1"/>
            <p:nvPr/>
          </p:nvSpPr>
          <p:spPr>
            <a:xfrm>
              <a:off x="3163875" y="1810650"/>
              <a:ext cx="1011600" cy="984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estoy (1)</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estás(2)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está(3)</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a:p>
          </p:txBody>
        </p:sp>
        <p:sp>
          <p:nvSpPr>
            <p:cNvPr id="126" name="Google Shape;126;p21"/>
            <p:cNvSpPr txBox="1"/>
            <p:nvPr/>
          </p:nvSpPr>
          <p:spPr>
            <a:xfrm>
              <a:off x="4104650" y="1810650"/>
              <a:ext cx="1051500" cy="743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estamos(4)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estáis(5)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están(6) </a:t>
              </a:r>
              <a:endParaRPr sz="1800">
                <a:solidFill>
                  <a:schemeClr val="lt2"/>
                </a:solidFill>
                <a:latin typeface="Roboto"/>
                <a:ea typeface="Roboto"/>
                <a:cs typeface="Roboto"/>
                <a:sym typeface="Roboto"/>
              </a:endParaRPr>
            </a:p>
          </p:txBody>
        </p:sp>
      </p:grpSp>
      <p:sp>
        <p:nvSpPr>
          <p:cNvPr id="127" name="Google Shape;127;p21"/>
          <p:cNvSpPr txBox="1"/>
          <p:nvPr/>
        </p:nvSpPr>
        <p:spPr>
          <a:xfrm>
            <a:off x="207250" y="2844925"/>
            <a:ext cx="8625300" cy="1522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latin typeface="Comfortaa"/>
                <a:ea typeface="Comfortaa"/>
                <a:cs typeface="Comfortaa"/>
                <a:sym typeface="Comfortaa"/>
              </a:rPr>
              <a:t>A las tres de la tarde, María______en el autobús escolar. Ella</a:t>
            </a:r>
            <a:r>
              <a:rPr lang="en" sz="1100">
                <a:latin typeface="Comfortaa"/>
                <a:ea typeface="Comfortaa"/>
                <a:cs typeface="Comfortaa"/>
                <a:sym typeface="Comfortaa"/>
              </a:rPr>
              <a:t>______</a:t>
            </a:r>
            <a:r>
              <a:rPr lang="en" sz="1100">
                <a:latin typeface="Comfortaa"/>
                <a:ea typeface="Comfortaa"/>
                <a:cs typeface="Comfortaa"/>
                <a:sym typeface="Comfortaa"/>
              </a:rPr>
              <a:t>cansada pero</a:t>
            </a:r>
            <a:r>
              <a:rPr lang="en" sz="1100">
                <a:latin typeface="Comfortaa"/>
                <a:ea typeface="Comfortaa"/>
                <a:cs typeface="Comfortaa"/>
                <a:sym typeface="Comfortaa"/>
              </a:rPr>
              <a:t>______</a:t>
            </a:r>
            <a:r>
              <a:rPr lang="en" sz="1100">
                <a:latin typeface="Comfortaa"/>
                <a:ea typeface="Comfortaa"/>
                <a:cs typeface="Comfortaa"/>
                <a:sym typeface="Comfortaa"/>
              </a:rPr>
              <a:t> feliz porque tuvo un buen día. Cuando llega a casa, su mam </a:t>
            </a:r>
            <a:r>
              <a:rPr lang="en" sz="1100">
                <a:latin typeface="Comfortaa"/>
                <a:ea typeface="Comfortaa"/>
                <a:cs typeface="Comfortaa"/>
                <a:sym typeface="Comfortaa"/>
              </a:rPr>
              <a:t>______</a:t>
            </a:r>
            <a:r>
              <a:rPr lang="en" sz="1100">
                <a:latin typeface="Comfortaa"/>
                <a:ea typeface="Comfortaa"/>
                <a:cs typeface="Comfortaa"/>
                <a:sym typeface="Comfortaa"/>
              </a:rPr>
              <a:t>en la cocina. Su papá </a:t>
            </a:r>
            <a:r>
              <a:rPr lang="en" sz="1100">
                <a:latin typeface="Comfortaa"/>
                <a:ea typeface="Comfortaa"/>
                <a:cs typeface="Comfortaa"/>
                <a:sym typeface="Comfortaa"/>
              </a:rPr>
              <a:t>______</a:t>
            </a:r>
            <a:r>
              <a:rPr lang="en" sz="1100">
                <a:latin typeface="Comfortaa"/>
                <a:ea typeface="Comfortaa"/>
                <a:cs typeface="Comfortaa"/>
                <a:sym typeface="Comfortaa"/>
              </a:rPr>
              <a:t> en el jardín. María</a:t>
            </a:r>
            <a:r>
              <a:rPr lang="en" sz="1100">
                <a:latin typeface="Comfortaa"/>
                <a:ea typeface="Comfortaa"/>
                <a:cs typeface="Comfortaa"/>
                <a:sym typeface="Comfortaa"/>
              </a:rPr>
              <a:t>______</a:t>
            </a:r>
            <a:r>
              <a:rPr lang="en" sz="1100">
                <a:latin typeface="Comfortaa"/>
                <a:ea typeface="Comfortaa"/>
                <a:cs typeface="Comfortaa"/>
                <a:sym typeface="Comfortaa"/>
              </a:rPr>
              <a:t> en la sala de estar con su perro, Max. Max </a:t>
            </a:r>
            <a:r>
              <a:rPr lang="en" sz="1100">
                <a:latin typeface="Comfortaa"/>
                <a:ea typeface="Comfortaa"/>
                <a:cs typeface="Comfortaa"/>
                <a:sym typeface="Comfortaa"/>
              </a:rPr>
              <a:t>______</a:t>
            </a:r>
            <a:r>
              <a:rPr lang="en" sz="1100">
                <a:latin typeface="Comfortaa"/>
                <a:ea typeface="Comfortaa"/>
                <a:cs typeface="Comfortaa"/>
                <a:sym typeface="Comfortaa"/>
              </a:rPr>
              <a:t>muy emocionado de ver a María.</a:t>
            </a:r>
            <a:endParaRPr sz="1100">
              <a:latin typeface="Comfortaa"/>
              <a:ea typeface="Comfortaa"/>
              <a:cs typeface="Comfortaa"/>
              <a:sym typeface="Comfortaa"/>
            </a:endParaRPr>
          </a:p>
          <a:p>
            <a:pPr indent="0" lvl="0" marL="0" rtl="0" algn="l">
              <a:lnSpc>
                <a:spcPct val="115000"/>
              </a:lnSpc>
              <a:spcBef>
                <a:spcPts val="0"/>
              </a:spcBef>
              <a:spcAft>
                <a:spcPts val="0"/>
              </a:spcAft>
              <a:buNone/>
            </a:pPr>
            <a:r>
              <a:t/>
            </a:r>
            <a:endParaRPr sz="1100">
              <a:latin typeface="Comfortaa"/>
              <a:ea typeface="Comfortaa"/>
              <a:cs typeface="Comfortaa"/>
              <a:sym typeface="Comfortaa"/>
            </a:endParaRPr>
          </a:p>
          <a:p>
            <a:pPr indent="0" lvl="0" marL="0" rtl="0" algn="l">
              <a:lnSpc>
                <a:spcPct val="115000"/>
              </a:lnSpc>
              <a:spcBef>
                <a:spcPts val="0"/>
              </a:spcBef>
              <a:spcAft>
                <a:spcPts val="0"/>
              </a:spcAft>
              <a:buNone/>
            </a:pPr>
            <a:r>
              <a:rPr lang="en" sz="1100">
                <a:latin typeface="Comfortaa"/>
                <a:ea typeface="Comfortaa"/>
                <a:cs typeface="Comfortaa"/>
                <a:sym typeface="Comfortaa"/>
              </a:rPr>
              <a:t>At three in the afternoon, María is on the school bus. She is tired but is happy because she had a good day. When she arrives home, her mom is in the kitchen. Her dad is in the garden. María is in the living room with her dog, Max. Max is very excited to see María.</a:t>
            </a:r>
            <a:endParaRPr sz="1100">
              <a:latin typeface="Comfortaa"/>
              <a:ea typeface="Comfortaa"/>
              <a:cs typeface="Comfortaa"/>
              <a:sym typeface="Comforta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